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14" r:id="rId4"/>
    <p:sldId id="529" r:id="rId6"/>
    <p:sldId id="550" r:id="rId7"/>
    <p:sldId id="537" r:id="rId8"/>
    <p:sldId id="538" r:id="rId9"/>
    <p:sldId id="539" r:id="rId10"/>
    <p:sldId id="540" r:id="rId11"/>
    <p:sldId id="541" r:id="rId12"/>
    <p:sldId id="542" r:id="rId13"/>
    <p:sldId id="528" r:id="rId14"/>
    <p:sldId id="257" r:id="rId15"/>
    <p:sldId id="258" r:id="rId16"/>
    <p:sldId id="259" r:id="rId17"/>
    <p:sldId id="260" r:id="rId18"/>
    <p:sldId id="261" r:id="rId19"/>
    <p:sldId id="527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26" r:id="rId29"/>
    <p:sldId id="525" r:id="rId30"/>
    <p:sldId id="585" r:id="rId31"/>
    <p:sldId id="586" r:id="rId32"/>
    <p:sldId id="587" r:id="rId33"/>
    <p:sldId id="588" r:id="rId34"/>
    <p:sldId id="589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24" r:id="rId46"/>
    <p:sldId id="565" r:id="rId47"/>
    <p:sldId id="293" r:id="rId48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9FB"/>
    <a:srgbClr val="7A68FC"/>
    <a:srgbClr val="1A04BC"/>
    <a:srgbClr val="2007B9"/>
    <a:srgbClr val="39F35C"/>
    <a:srgbClr val="FAFCFE"/>
    <a:srgbClr val="BE02A3"/>
    <a:srgbClr val="2602BE"/>
    <a:srgbClr val="1A2BA6"/>
    <a:srgbClr val="DEC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27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3: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0.000 0.000,'10898.000'0.000,"-10887.000"0.000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23: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0.000,'1252.000'0.000,"-1237.000"0.000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0: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1.000,'1412.000'0.000,"-1397.000"0.000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2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0.000,'2170.000'0.000,"-2159.000"0.000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3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1.000,'2170.000'0.000,"-2159.000"0.000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0.000,'3439.000'0.000,"-3427.000"0.000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0.000,'9234.000'0.000,"-9223.000"0.000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4:0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0.000,'6234.000'0.000,"-6332.000"0.000,88.000 0.000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4: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1.000,'1508.000'0.000,"-1496.000"0.000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0.000,'5610.000'0.000,"-5595.000"0.000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0.000,'11061.000'0.000,"-11046.000"0.000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5: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1.000,'4060.000'0.000,"-4072.000"0.000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1.000,'1909.000'0.000,"-1896.000"0.000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0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0.000,'11042.000'0.000,"-11027.000"0.000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0.000,'2565.000'0.000,"-2554.000"0.000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1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0.000,'1853.000'0.000,"-1838.000"0.000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2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0.000,'6634.000'0.000,"-6618.000"0.000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10:00: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0.000 0.000,'6862.000'0.000,"-6847.000"0.000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10:01:0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1.000 1.000,'6280.000'0.000,"-6265.000"0.000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2-05T22:22:3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12703.000 3953.000 767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6: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0.000 1.000,'3773.000'0.000,"-4570.000"0.000,4792.000 0.000,-4180.000 0.000,182.000 0.000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7:0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0.000 1.000,'3578.000'0.000,"-3568.000"0.000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10: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1.000,'7691.000'0.000,"-7676.000"0.000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10: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0.000,'7638.000'0.000,"-7623.000"0.000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4:57:0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1.000 0.000,'1237.000'0.000,"-1367.000"0.000,118.000 0.000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4:59:0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0.000 0.000,'1805.000'0.000,"-1796.000"0.000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23: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1.000,'2043.000'0.000,"-2027.000"0.000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E5E05-BCB7-49CF-B5DA-D0999719F8D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D64B-D370-4038-8044-D5630B27533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821F-40C2-4526-B067-872ECD9F5A5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4531-71AE-42C5-86A9-13CFCC47F9D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C4D9-CEB1-4779-B81C-062997A0869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635C-0C3D-495D-BBF5-EFB373F3682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977C-A37D-44A5-998A-C16D363F582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0F6A-8B3A-4C64-BC9A-0DAE605257BF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8BC5-5502-48BE-8292-644D57AD6C55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D513-5233-4068-ACBB-430896BA56D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1C63-19E1-4C03-AE76-46F2663A597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ED6B-688A-45F7-A15D-9A32FA9C010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555E-7C04-4325-BEC5-83779E07C5D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12.png"/><Relationship Id="rId2" Type="http://schemas.openxmlformats.org/officeDocument/2006/relationships/tags" Target="../tags/tag2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customXml" Target="../ink/ink4.xml"/><Relationship Id="rId7" Type="http://schemas.openxmlformats.org/officeDocument/2006/relationships/image" Target="../media/image18.png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customXml" Target="../ink/ink2.xml"/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38.xml"/><Relationship Id="rId15" Type="http://schemas.openxmlformats.org/officeDocument/2006/relationships/image" Target="../media/image23.jpeg"/><Relationship Id="rId14" Type="http://schemas.openxmlformats.org/officeDocument/2006/relationships/image" Target="../media/image22.png"/><Relationship Id="rId13" Type="http://schemas.openxmlformats.org/officeDocument/2006/relationships/customXml" Target="../ink/ink6.xml"/><Relationship Id="rId12" Type="http://schemas.openxmlformats.org/officeDocument/2006/relationships/image" Target="../media/image21.png"/><Relationship Id="rId11" Type="http://schemas.openxmlformats.org/officeDocument/2006/relationships/customXml" Target="../ink/ink5.xml"/><Relationship Id="rId10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customXml" Target="../ink/ink8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4" Type="http://schemas.openxmlformats.org/officeDocument/2006/relationships/tags" Target="../tags/tag39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customXml" Target="../ink/ink12.xml"/><Relationship Id="rId7" Type="http://schemas.openxmlformats.org/officeDocument/2006/relationships/image" Target="../media/image32.png"/><Relationship Id="rId6" Type="http://schemas.openxmlformats.org/officeDocument/2006/relationships/customXml" Target="../ink/ink11.xml"/><Relationship Id="rId5" Type="http://schemas.openxmlformats.org/officeDocument/2006/relationships/image" Target="../media/image31.png"/><Relationship Id="rId4" Type="http://schemas.openxmlformats.org/officeDocument/2006/relationships/customXml" Target="../ink/ink10.xml"/><Relationship Id="rId3" Type="http://schemas.openxmlformats.org/officeDocument/2006/relationships/image" Target="../media/image30.png"/><Relationship Id="rId20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19" Type="http://schemas.openxmlformats.org/officeDocument/2006/relationships/tags" Target="../tags/tag40.xml"/><Relationship Id="rId18" Type="http://schemas.openxmlformats.org/officeDocument/2006/relationships/image" Target="../media/image37.png"/><Relationship Id="rId17" Type="http://schemas.openxmlformats.org/officeDocument/2006/relationships/customXml" Target="../ink/ink17.xml"/><Relationship Id="rId16" Type="http://schemas.openxmlformats.org/officeDocument/2006/relationships/image" Target="../media/image36.png"/><Relationship Id="rId15" Type="http://schemas.openxmlformats.org/officeDocument/2006/relationships/customXml" Target="../ink/ink16.xml"/><Relationship Id="rId14" Type="http://schemas.openxmlformats.org/officeDocument/2006/relationships/image" Target="../media/image35.png"/><Relationship Id="rId13" Type="http://schemas.openxmlformats.org/officeDocument/2006/relationships/customXml" Target="../ink/ink15.xml"/><Relationship Id="rId12" Type="http://schemas.openxmlformats.org/officeDocument/2006/relationships/image" Target="../media/image34.png"/><Relationship Id="rId11" Type="http://schemas.openxmlformats.org/officeDocument/2006/relationships/customXml" Target="../ink/ink14.xml"/><Relationship Id="rId10" Type="http://schemas.openxmlformats.org/officeDocument/2006/relationships/customXml" Target="../ink/ink1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42.png"/><Relationship Id="rId7" Type="http://schemas.openxmlformats.org/officeDocument/2006/relationships/customXml" Target="../ink/ink20.xml"/><Relationship Id="rId6" Type="http://schemas.openxmlformats.org/officeDocument/2006/relationships/image" Target="../media/image41.png"/><Relationship Id="rId5" Type="http://schemas.openxmlformats.org/officeDocument/2006/relationships/customXml" Target="../ink/ink19.xml"/><Relationship Id="rId4" Type="http://schemas.openxmlformats.org/officeDocument/2006/relationships/image" Target="../media/image40.png"/><Relationship Id="rId3" Type="http://schemas.openxmlformats.org/officeDocument/2006/relationships/customXml" Target="../ink/ink18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8.png"/><Relationship Id="rId2" Type="http://schemas.openxmlformats.org/officeDocument/2006/relationships/image" Target="../media/image39.png"/><Relationship Id="rId19" Type="http://schemas.openxmlformats.org/officeDocument/2006/relationships/customXml" Target="../ink/ink26.xml"/><Relationship Id="rId18" Type="http://schemas.openxmlformats.org/officeDocument/2006/relationships/image" Target="../media/image47.png"/><Relationship Id="rId17" Type="http://schemas.openxmlformats.org/officeDocument/2006/relationships/customXml" Target="../ink/ink25.xml"/><Relationship Id="rId16" Type="http://schemas.openxmlformats.org/officeDocument/2006/relationships/image" Target="../media/image46.png"/><Relationship Id="rId15" Type="http://schemas.openxmlformats.org/officeDocument/2006/relationships/customXml" Target="../ink/ink24.xml"/><Relationship Id="rId14" Type="http://schemas.openxmlformats.org/officeDocument/2006/relationships/image" Target="../media/image45.png"/><Relationship Id="rId13" Type="http://schemas.openxmlformats.org/officeDocument/2006/relationships/customXml" Target="../ink/ink23.xml"/><Relationship Id="rId12" Type="http://schemas.openxmlformats.org/officeDocument/2006/relationships/image" Target="../media/image44.png"/><Relationship Id="rId11" Type="http://schemas.openxmlformats.org/officeDocument/2006/relationships/customXml" Target="../ink/ink22.xml"/><Relationship Id="rId10" Type="http://schemas.openxmlformats.org/officeDocument/2006/relationships/image" Target="../media/image43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customXml" Target="../ink/ink27.xml"/><Relationship Id="rId1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3" Type="http://schemas.openxmlformats.org/officeDocument/2006/relationships/image" Target="../media/image55.png"/><Relationship Id="rId2" Type="http://schemas.openxmlformats.org/officeDocument/2006/relationships/tags" Target="../tags/tag93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9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8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tags" Target="../tags/tag9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8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9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tags" Target="../tags/tag11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tags" Target="../tags/tag114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tags" Target="../tags/tag11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6.xml"/><Relationship Id="rId2" Type="http://schemas.openxmlformats.org/officeDocument/2006/relationships/image" Target="../media/image81.png"/><Relationship Id="rId1" Type="http://schemas.openxmlformats.org/officeDocument/2006/relationships/tags" Target="../tags/tag1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10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0927" y="1446212"/>
            <a:ext cx="9160572" cy="1111002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Looking into Gait for Perceiving Emotions via</a:t>
            </a:r>
            <a:b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Bilateral Posture and Movement Graph</a:t>
            </a:r>
            <a:b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Convolutional Networks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6441" y="2967681"/>
            <a:ext cx="3929149" cy="466542"/>
          </a:xfrm>
        </p:spPr>
        <p:txBody>
          <a:bodyPr>
            <a:normAutofit fontScale="97500"/>
          </a:bodyPr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Tenth Group</a:t>
            </a:r>
            <a:endParaRPr lang="en-US" altLang="zh-TW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/>
          <p:nvPr/>
        </p:nvSpPr>
        <p:spPr>
          <a:xfrm>
            <a:off x="2366010" y="3681095"/>
            <a:ext cx="7050405" cy="1577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IYingjie Zhai*, Guoli Jia*, Yu-Kun Lai, Jing Zhang, Jufeng Yang, and Dacheng Tao, Fellow, IEEE</a:t>
            </a:r>
            <a:endParaRPr lang="en-US" altLang="zh-C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18" name="Subtitle 2"/>
          <p:cNvSpPr txBox="1"/>
          <p:nvPr/>
        </p:nvSpPr>
        <p:spPr>
          <a:xfrm>
            <a:off x="4761441" y="5506126"/>
            <a:ext cx="2171517" cy="40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2024-12-9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27551" y="2824258"/>
            <a:ext cx="5868000" cy="12727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b="1"/>
              <a:t>Source code is provided to support academic research and further development, link to the code: https://github.com/zyjwuyan/egait_journal.</a:t>
            </a:r>
            <a:endParaRPr kumimoji="1" lang="en-US" altLang="zh-CN" b="1"/>
          </a:p>
        </p:txBody>
      </p:sp>
      <p:sp>
        <p:nvSpPr>
          <p:cNvPr id="6" name="标题 1"/>
          <p:cNvSpPr txBox="1"/>
          <p:nvPr/>
        </p:nvSpPr>
        <p:spPr>
          <a:xfrm>
            <a:off x="1527551" y="4501506"/>
            <a:ext cx="5868000" cy="12727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824258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2400" y="3022258"/>
            <a:ext cx="576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501506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2400" y="4699506"/>
            <a:ext cx="576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b="1">
                <a:latin typeface="微软雅黑" panose="020B0503020204020204" charset="-122"/>
                <a:ea typeface="微软雅黑" panose="020B0503020204020204" charset="-122"/>
              </a:rPr>
              <a:t>source code</a:t>
            </a:r>
            <a:endParaRPr kumimoji="1"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4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6264344" y="303036"/>
            <a:ext cx="5352935" cy="2533857"/>
            <a:chOff x="2382" y="5997"/>
            <a:chExt cx="14387" cy="6810"/>
          </a:xfrm>
        </p:grpSpPr>
        <p:pic>
          <p:nvPicPr>
            <p:cNvPr id="25" name="图片 24" descr="E:/设计图片素材/7805642_.jpg7805642_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email"/>
            <a:srcRect l="-3" t="5844" r="-3" b="5844"/>
            <a:stretch>
              <a:fillRect/>
            </a:stretch>
          </p:blipFill>
          <p:spPr>
            <a:xfrm>
              <a:off x="2404" y="6024"/>
              <a:ext cx="14361" cy="674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20" h="5601">
                  <a:moveTo>
                    <a:pt x="372" y="0"/>
                  </a:moveTo>
                  <a:lnTo>
                    <a:pt x="5657" y="0"/>
                  </a:lnTo>
                  <a:lnTo>
                    <a:pt x="5856" y="198"/>
                  </a:lnTo>
                  <a:lnTo>
                    <a:pt x="8331" y="198"/>
                  </a:lnTo>
                  <a:lnTo>
                    <a:pt x="8529" y="0"/>
                  </a:lnTo>
                  <a:lnTo>
                    <a:pt x="11548" y="0"/>
                  </a:lnTo>
                  <a:cubicBezTo>
                    <a:pt x="11753" y="0"/>
                    <a:pt x="11920" y="167"/>
                    <a:pt x="11920" y="372"/>
                  </a:cubicBezTo>
                  <a:lnTo>
                    <a:pt x="11920" y="5229"/>
                  </a:lnTo>
                  <a:cubicBezTo>
                    <a:pt x="11920" y="5434"/>
                    <a:pt x="11753" y="5601"/>
                    <a:pt x="11548" y="5601"/>
                  </a:cubicBezTo>
                  <a:lnTo>
                    <a:pt x="372" y="5601"/>
                  </a:lnTo>
                  <a:cubicBezTo>
                    <a:pt x="167" y="5601"/>
                    <a:pt x="0" y="5434"/>
                    <a:pt x="0" y="5229"/>
                  </a:cubicBezTo>
                  <a:lnTo>
                    <a:pt x="0" y="372"/>
                  </a:lnTo>
                  <a:cubicBezTo>
                    <a:pt x="0" y="167"/>
                    <a:pt x="167" y="0"/>
                    <a:pt x="372" y="0"/>
                  </a:cubicBezTo>
                  <a:close/>
                </a:path>
              </a:pathLst>
            </a:custGeom>
            <a:ln w="41275">
              <a:solidFill>
                <a:schemeClr val="accent1"/>
              </a:solidFill>
            </a:ln>
          </p:spPr>
        </p:pic>
        <p:sp>
          <p:nvSpPr>
            <p:cNvPr id="26" name="任意多边形 25"/>
            <p:cNvSpPr/>
            <p:nvPr>
              <p:custDataLst>
                <p:tags r:id="rId4"/>
              </p:custDataLst>
            </p:nvPr>
          </p:nvSpPr>
          <p:spPr>
            <a:xfrm rot="5400000" flipH="1" flipV="1">
              <a:off x="15928" y="5604"/>
              <a:ext cx="448" cy="1234"/>
            </a:xfrm>
            <a:custGeom>
              <a:avLst/>
              <a:gdLst>
                <a:gd name="connsiteX0" fmla="*/ 328661 w 10518391"/>
                <a:gd name="connsiteY0" fmla="*/ 0 h 4943765"/>
                <a:gd name="connsiteX1" fmla="*/ 4991915 w 10518391"/>
                <a:gd name="connsiteY1" fmla="*/ 0 h 4943765"/>
                <a:gd name="connsiteX2" fmla="*/ 5167005 w 10518391"/>
                <a:gd name="connsiteY2" fmla="*/ 175090 h 4943765"/>
                <a:gd name="connsiteX3" fmla="*/ 7351405 w 10518391"/>
                <a:gd name="connsiteY3" fmla="*/ 175090 h 4943765"/>
                <a:gd name="connsiteX4" fmla="*/ 7526495 w 10518391"/>
                <a:gd name="connsiteY4" fmla="*/ 0 h 4943765"/>
                <a:gd name="connsiteX5" fmla="*/ 10189730 w 10518391"/>
                <a:gd name="connsiteY5" fmla="*/ 0 h 4943765"/>
                <a:gd name="connsiteX6" fmla="*/ 10518391 w 10518391"/>
                <a:gd name="connsiteY6" fmla="*/ 328661 h 4943765"/>
                <a:gd name="connsiteX7" fmla="*/ 10518391 w 10518391"/>
                <a:gd name="connsiteY7" fmla="*/ 4615104 h 4943765"/>
                <a:gd name="connsiteX8" fmla="*/ 10189730 w 10518391"/>
                <a:gd name="connsiteY8" fmla="*/ 4943765 h 4943765"/>
                <a:gd name="connsiteX9" fmla="*/ 328661 w 10518391"/>
                <a:gd name="connsiteY9" fmla="*/ 4943765 h 4943765"/>
                <a:gd name="connsiteX10" fmla="*/ 0 w 10518391"/>
                <a:gd name="connsiteY10" fmla="*/ 4615104 h 4943765"/>
                <a:gd name="connsiteX11" fmla="*/ 0 w 10518391"/>
                <a:gd name="connsiteY11" fmla="*/ 328661 h 4943765"/>
                <a:gd name="connsiteX12" fmla="*/ 328661 w 10518391"/>
                <a:gd name="connsiteY12" fmla="*/ 0 h 4943765"/>
                <a:gd name="connsiteX0-1" fmla="*/ 10189730 w 10518391"/>
                <a:gd name="connsiteY0-2" fmla="*/ 0 h 4943765"/>
                <a:gd name="connsiteX1-3" fmla="*/ 10518391 w 10518391"/>
                <a:gd name="connsiteY1-4" fmla="*/ 328661 h 4943765"/>
                <a:gd name="connsiteX2-5" fmla="*/ 10518391 w 10518391"/>
                <a:gd name="connsiteY2-6" fmla="*/ 4615104 h 4943765"/>
                <a:gd name="connsiteX3-7" fmla="*/ 10189730 w 10518391"/>
                <a:gd name="connsiteY3-8" fmla="*/ 4943765 h 4943765"/>
                <a:gd name="connsiteX4-9" fmla="*/ 328661 w 10518391"/>
                <a:gd name="connsiteY4-10" fmla="*/ 4943765 h 4943765"/>
                <a:gd name="connsiteX5-11" fmla="*/ 0 w 10518391"/>
                <a:gd name="connsiteY5-12" fmla="*/ 4615104 h 4943765"/>
                <a:gd name="connsiteX6-13" fmla="*/ 0 w 10518391"/>
                <a:gd name="connsiteY6-14" fmla="*/ 328661 h 4943765"/>
                <a:gd name="connsiteX7-15" fmla="*/ 328661 w 10518391"/>
                <a:gd name="connsiteY7-16" fmla="*/ 0 h 4943765"/>
                <a:gd name="connsiteX8-17" fmla="*/ 4991915 w 10518391"/>
                <a:gd name="connsiteY8-18" fmla="*/ 0 h 4943765"/>
                <a:gd name="connsiteX9-19" fmla="*/ 5167005 w 10518391"/>
                <a:gd name="connsiteY9-20" fmla="*/ 175090 h 4943765"/>
                <a:gd name="connsiteX10-21" fmla="*/ 7351405 w 10518391"/>
                <a:gd name="connsiteY10-22" fmla="*/ 175090 h 4943765"/>
                <a:gd name="connsiteX11-23" fmla="*/ 7526495 w 10518391"/>
                <a:gd name="connsiteY11-24" fmla="*/ 0 h 4943765"/>
                <a:gd name="connsiteX12-25" fmla="*/ 10281170 w 10518391"/>
                <a:gd name="connsiteY12-26" fmla="*/ 91440 h 4943765"/>
                <a:gd name="connsiteX0-27" fmla="*/ 10189730 w 10518391"/>
                <a:gd name="connsiteY0-28" fmla="*/ 0 h 4943765"/>
                <a:gd name="connsiteX1-29" fmla="*/ 10518391 w 10518391"/>
                <a:gd name="connsiteY1-30" fmla="*/ 328661 h 4943765"/>
                <a:gd name="connsiteX2-31" fmla="*/ 10518391 w 10518391"/>
                <a:gd name="connsiteY2-32" fmla="*/ 4615104 h 4943765"/>
                <a:gd name="connsiteX3-33" fmla="*/ 10189730 w 10518391"/>
                <a:gd name="connsiteY3-34" fmla="*/ 4943765 h 4943765"/>
                <a:gd name="connsiteX4-35" fmla="*/ 328661 w 10518391"/>
                <a:gd name="connsiteY4-36" fmla="*/ 4943765 h 4943765"/>
                <a:gd name="connsiteX5-37" fmla="*/ 0 w 10518391"/>
                <a:gd name="connsiteY5-38" fmla="*/ 4615104 h 4943765"/>
                <a:gd name="connsiteX6-39" fmla="*/ 0 w 10518391"/>
                <a:gd name="connsiteY6-40" fmla="*/ 328661 h 4943765"/>
                <a:gd name="connsiteX7-41" fmla="*/ 328661 w 10518391"/>
                <a:gd name="connsiteY7-42" fmla="*/ 0 h 4943765"/>
                <a:gd name="connsiteX8-43" fmla="*/ 4991915 w 10518391"/>
                <a:gd name="connsiteY8-44" fmla="*/ 0 h 4943765"/>
                <a:gd name="connsiteX9-45" fmla="*/ 5167005 w 10518391"/>
                <a:gd name="connsiteY9-46" fmla="*/ 175090 h 4943765"/>
                <a:gd name="connsiteX10-47" fmla="*/ 7351405 w 10518391"/>
                <a:gd name="connsiteY10-48" fmla="*/ 175090 h 4943765"/>
                <a:gd name="connsiteX11-49" fmla="*/ 7526495 w 10518391"/>
                <a:gd name="connsiteY11-50" fmla="*/ 0 h 4943765"/>
                <a:gd name="connsiteX0-51" fmla="*/ 10189730 w 10518391"/>
                <a:gd name="connsiteY0-52" fmla="*/ 0 h 4943765"/>
                <a:gd name="connsiteX1-53" fmla="*/ 10518391 w 10518391"/>
                <a:gd name="connsiteY1-54" fmla="*/ 328661 h 4943765"/>
                <a:gd name="connsiteX2-55" fmla="*/ 10518391 w 10518391"/>
                <a:gd name="connsiteY2-56" fmla="*/ 4615104 h 4943765"/>
                <a:gd name="connsiteX3-57" fmla="*/ 10189730 w 10518391"/>
                <a:gd name="connsiteY3-58" fmla="*/ 4943765 h 4943765"/>
                <a:gd name="connsiteX4-59" fmla="*/ 328661 w 10518391"/>
                <a:gd name="connsiteY4-60" fmla="*/ 4943765 h 4943765"/>
                <a:gd name="connsiteX5-61" fmla="*/ 0 w 10518391"/>
                <a:gd name="connsiteY5-62" fmla="*/ 4615104 h 4943765"/>
                <a:gd name="connsiteX6-63" fmla="*/ 0 w 10518391"/>
                <a:gd name="connsiteY6-64" fmla="*/ 328661 h 4943765"/>
                <a:gd name="connsiteX7-65" fmla="*/ 328661 w 10518391"/>
                <a:gd name="connsiteY7-66" fmla="*/ 0 h 4943765"/>
                <a:gd name="connsiteX8-67" fmla="*/ 4991915 w 10518391"/>
                <a:gd name="connsiteY8-68" fmla="*/ 0 h 4943765"/>
                <a:gd name="connsiteX9-69" fmla="*/ 5167005 w 10518391"/>
                <a:gd name="connsiteY9-70" fmla="*/ 175090 h 4943765"/>
                <a:gd name="connsiteX10-71" fmla="*/ 7351405 w 10518391"/>
                <a:gd name="connsiteY10-72" fmla="*/ 175090 h 4943765"/>
                <a:gd name="connsiteX0-73" fmla="*/ 10189730 w 10518391"/>
                <a:gd name="connsiteY0-74" fmla="*/ 0 h 4943765"/>
                <a:gd name="connsiteX1-75" fmla="*/ 10518391 w 10518391"/>
                <a:gd name="connsiteY1-76" fmla="*/ 328661 h 4943765"/>
                <a:gd name="connsiteX2-77" fmla="*/ 10518391 w 10518391"/>
                <a:gd name="connsiteY2-78" fmla="*/ 4615104 h 4943765"/>
                <a:gd name="connsiteX3-79" fmla="*/ 10189730 w 10518391"/>
                <a:gd name="connsiteY3-80" fmla="*/ 4943765 h 4943765"/>
                <a:gd name="connsiteX4-81" fmla="*/ 328661 w 10518391"/>
                <a:gd name="connsiteY4-82" fmla="*/ 4943765 h 4943765"/>
                <a:gd name="connsiteX5-83" fmla="*/ 0 w 10518391"/>
                <a:gd name="connsiteY5-84" fmla="*/ 4615104 h 4943765"/>
                <a:gd name="connsiteX6-85" fmla="*/ 0 w 10518391"/>
                <a:gd name="connsiteY6-86" fmla="*/ 328661 h 4943765"/>
                <a:gd name="connsiteX7-87" fmla="*/ 328661 w 10518391"/>
                <a:gd name="connsiteY7-88" fmla="*/ 0 h 4943765"/>
                <a:gd name="connsiteX8-89" fmla="*/ 4991915 w 10518391"/>
                <a:gd name="connsiteY8-90" fmla="*/ 0 h 4943765"/>
                <a:gd name="connsiteX9-91" fmla="*/ 5167005 w 10518391"/>
                <a:gd name="connsiteY9-92" fmla="*/ 175090 h 4943765"/>
                <a:gd name="connsiteX0-93" fmla="*/ 10189730 w 10518391"/>
                <a:gd name="connsiteY0-94" fmla="*/ 0 h 4943765"/>
                <a:gd name="connsiteX1-95" fmla="*/ 10518391 w 10518391"/>
                <a:gd name="connsiteY1-96" fmla="*/ 328661 h 4943765"/>
                <a:gd name="connsiteX2-97" fmla="*/ 10518391 w 10518391"/>
                <a:gd name="connsiteY2-98" fmla="*/ 4615104 h 4943765"/>
                <a:gd name="connsiteX3-99" fmla="*/ 10189730 w 10518391"/>
                <a:gd name="connsiteY3-100" fmla="*/ 4943765 h 4943765"/>
                <a:gd name="connsiteX4-101" fmla="*/ 328661 w 10518391"/>
                <a:gd name="connsiteY4-102" fmla="*/ 4943765 h 4943765"/>
                <a:gd name="connsiteX5-103" fmla="*/ 0 w 10518391"/>
                <a:gd name="connsiteY5-104" fmla="*/ 4615104 h 4943765"/>
                <a:gd name="connsiteX6-105" fmla="*/ 0 w 10518391"/>
                <a:gd name="connsiteY6-106" fmla="*/ 328661 h 4943765"/>
                <a:gd name="connsiteX7-107" fmla="*/ 328661 w 10518391"/>
                <a:gd name="connsiteY7-108" fmla="*/ 0 h 4943765"/>
                <a:gd name="connsiteX8-109" fmla="*/ 4991915 w 10518391"/>
                <a:gd name="connsiteY8-110" fmla="*/ 0 h 4943765"/>
                <a:gd name="connsiteX0-111" fmla="*/ 10189730 w 10518391"/>
                <a:gd name="connsiteY0-112" fmla="*/ 0 h 4943765"/>
                <a:gd name="connsiteX1-113" fmla="*/ 10518391 w 10518391"/>
                <a:gd name="connsiteY1-114" fmla="*/ 328661 h 4943765"/>
                <a:gd name="connsiteX2-115" fmla="*/ 10518391 w 10518391"/>
                <a:gd name="connsiteY2-116" fmla="*/ 4615104 h 4943765"/>
                <a:gd name="connsiteX3-117" fmla="*/ 10189730 w 10518391"/>
                <a:gd name="connsiteY3-118" fmla="*/ 4943765 h 4943765"/>
                <a:gd name="connsiteX4-119" fmla="*/ 328661 w 10518391"/>
                <a:gd name="connsiteY4-120" fmla="*/ 4943765 h 4943765"/>
                <a:gd name="connsiteX5-121" fmla="*/ 0 w 10518391"/>
                <a:gd name="connsiteY5-122" fmla="*/ 4615104 h 4943765"/>
                <a:gd name="connsiteX6-123" fmla="*/ 0 w 10518391"/>
                <a:gd name="connsiteY6-124" fmla="*/ 328661 h 4943765"/>
                <a:gd name="connsiteX7-125" fmla="*/ 328661 w 10518391"/>
                <a:gd name="connsiteY7-126" fmla="*/ 0 h 4943765"/>
                <a:gd name="connsiteX0-127" fmla="*/ 10189730 w 10518391"/>
                <a:gd name="connsiteY0-128" fmla="*/ 0 h 4943765"/>
                <a:gd name="connsiteX1-129" fmla="*/ 10518391 w 10518391"/>
                <a:gd name="connsiteY1-130" fmla="*/ 328661 h 4943765"/>
                <a:gd name="connsiteX2-131" fmla="*/ 10518391 w 10518391"/>
                <a:gd name="connsiteY2-132" fmla="*/ 4615104 h 4943765"/>
                <a:gd name="connsiteX3-133" fmla="*/ 10189730 w 10518391"/>
                <a:gd name="connsiteY3-134" fmla="*/ 4943765 h 4943765"/>
                <a:gd name="connsiteX4-135" fmla="*/ 328661 w 10518391"/>
                <a:gd name="connsiteY4-136" fmla="*/ 4943765 h 4943765"/>
                <a:gd name="connsiteX5-137" fmla="*/ 0 w 10518391"/>
                <a:gd name="connsiteY5-138" fmla="*/ 4615104 h 4943765"/>
                <a:gd name="connsiteX6-139" fmla="*/ 0 w 10518391"/>
                <a:gd name="connsiteY6-140" fmla="*/ 328661 h 4943765"/>
                <a:gd name="connsiteX0-141" fmla="*/ 10189730 w 10518391"/>
                <a:gd name="connsiteY0-142" fmla="*/ 0 h 4943765"/>
                <a:gd name="connsiteX1-143" fmla="*/ 10518391 w 10518391"/>
                <a:gd name="connsiteY1-144" fmla="*/ 328661 h 4943765"/>
                <a:gd name="connsiteX2-145" fmla="*/ 10518391 w 10518391"/>
                <a:gd name="connsiteY2-146" fmla="*/ 4615104 h 4943765"/>
                <a:gd name="connsiteX3-147" fmla="*/ 10189730 w 10518391"/>
                <a:gd name="connsiteY3-148" fmla="*/ 4943765 h 4943765"/>
                <a:gd name="connsiteX4-149" fmla="*/ 328661 w 10518391"/>
                <a:gd name="connsiteY4-150" fmla="*/ 4943765 h 4943765"/>
                <a:gd name="connsiteX5-151" fmla="*/ 0 w 10518391"/>
                <a:gd name="connsiteY5-152" fmla="*/ 4615104 h 4943765"/>
                <a:gd name="connsiteX0-153" fmla="*/ 9861069 w 10189730"/>
                <a:gd name="connsiteY0-154" fmla="*/ 0 h 4943765"/>
                <a:gd name="connsiteX1-155" fmla="*/ 10189730 w 10189730"/>
                <a:gd name="connsiteY1-156" fmla="*/ 328661 h 4943765"/>
                <a:gd name="connsiteX2-157" fmla="*/ 10189730 w 10189730"/>
                <a:gd name="connsiteY2-158" fmla="*/ 4615104 h 4943765"/>
                <a:gd name="connsiteX3-159" fmla="*/ 9861069 w 10189730"/>
                <a:gd name="connsiteY3-160" fmla="*/ 4943765 h 4943765"/>
                <a:gd name="connsiteX4-161" fmla="*/ 0 w 10189730"/>
                <a:gd name="connsiteY4-162" fmla="*/ 4943765 h 4943765"/>
                <a:gd name="connsiteX0-163" fmla="*/ 0 w 328661"/>
                <a:gd name="connsiteY0-164" fmla="*/ 0 h 4943765"/>
                <a:gd name="connsiteX1-165" fmla="*/ 328661 w 328661"/>
                <a:gd name="connsiteY1-166" fmla="*/ 328661 h 4943765"/>
                <a:gd name="connsiteX2-167" fmla="*/ 328661 w 328661"/>
                <a:gd name="connsiteY2-168" fmla="*/ 4615104 h 4943765"/>
                <a:gd name="connsiteX3-169" fmla="*/ 0 w 328661"/>
                <a:gd name="connsiteY3-170" fmla="*/ 4943765 h 4943765"/>
                <a:gd name="connsiteX0-171" fmla="*/ 328661 w 328661"/>
                <a:gd name="connsiteY0-172" fmla="*/ 0 h 4615104"/>
                <a:gd name="connsiteX1-173" fmla="*/ 328661 w 328661"/>
                <a:gd name="connsiteY1-174" fmla="*/ 4286443 h 4615104"/>
                <a:gd name="connsiteX2-175" fmla="*/ 0 w 328661"/>
                <a:gd name="connsiteY2-176" fmla="*/ 4615104 h 4615104"/>
                <a:gd name="connsiteX0-177" fmla="*/ 321041 w 328661"/>
                <a:gd name="connsiteY0-178" fmla="*/ 0 h 904164"/>
                <a:gd name="connsiteX1-179" fmla="*/ 328661 w 328661"/>
                <a:gd name="connsiteY1-180" fmla="*/ 575503 h 904164"/>
                <a:gd name="connsiteX2-181" fmla="*/ 0 w 328661"/>
                <a:gd name="connsiteY2-182" fmla="*/ 904164 h 904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8661" h="904164">
                  <a:moveTo>
                    <a:pt x="321041" y="0"/>
                  </a:moveTo>
                  <a:lnTo>
                    <a:pt x="328661" y="575503"/>
                  </a:lnTo>
                  <a:cubicBezTo>
                    <a:pt x="328661" y="757017"/>
                    <a:pt x="181514" y="904164"/>
                    <a:pt x="0" y="904164"/>
                  </a:cubicBezTo>
                </a:path>
              </a:pathLst>
            </a:custGeom>
            <a:noFill/>
            <a:ln w="139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27" name="任意多边形 26"/>
            <p:cNvSpPr/>
            <p:nvPr>
              <p:custDataLst>
                <p:tags r:id="rId5"/>
              </p:custDataLst>
            </p:nvPr>
          </p:nvSpPr>
          <p:spPr>
            <a:xfrm flipH="1" flipV="1">
              <a:off x="2382" y="6024"/>
              <a:ext cx="448" cy="1234"/>
            </a:xfrm>
            <a:custGeom>
              <a:avLst/>
              <a:gdLst>
                <a:gd name="connsiteX0" fmla="*/ 328661 w 10518391"/>
                <a:gd name="connsiteY0" fmla="*/ 0 h 4943765"/>
                <a:gd name="connsiteX1" fmla="*/ 4991915 w 10518391"/>
                <a:gd name="connsiteY1" fmla="*/ 0 h 4943765"/>
                <a:gd name="connsiteX2" fmla="*/ 5167005 w 10518391"/>
                <a:gd name="connsiteY2" fmla="*/ 175090 h 4943765"/>
                <a:gd name="connsiteX3" fmla="*/ 7351405 w 10518391"/>
                <a:gd name="connsiteY3" fmla="*/ 175090 h 4943765"/>
                <a:gd name="connsiteX4" fmla="*/ 7526495 w 10518391"/>
                <a:gd name="connsiteY4" fmla="*/ 0 h 4943765"/>
                <a:gd name="connsiteX5" fmla="*/ 10189730 w 10518391"/>
                <a:gd name="connsiteY5" fmla="*/ 0 h 4943765"/>
                <a:gd name="connsiteX6" fmla="*/ 10518391 w 10518391"/>
                <a:gd name="connsiteY6" fmla="*/ 328661 h 4943765"/>
                <a:gd name="connsiteX7" fmla="*/ 10518391 w 10518391"/>
                <a:gd name="connsiteY7" fmla="*/ 4615104 h 4943765"/>
                <a:gd name="connsiteX8" fmla="*/ 10189730 w 10518391"/>
                <a:gd name="connsiteY8" fmla="*/ 4943765 h 4943765"/>
                <a:gd name="connsiteX9" fmla="*/ 328661 w 10518391"/>
                <a:gd name="connsiteY9" fmla="*/ 4943765 h 4943765"/>
                <a:gd name="connsiteX10" fmla="*/ 0 w 10518391"/>
                <a:gd name="connsiteY10" fmla="*/ 4615104 h 4943765"/>
                <a:gd name="connsiteX11" fmla="*/ 0 w 10518391"/>
                <a:gd name="connsiteY11" fmla="*/ 328661 h 4943765"/>
                <a:gd name="connsiteX12" fmla="*/ 328661 w 10518391"/>
                <a:gd name="connsiteY12" fmla="*/ 0 h 4943765"/>
                <a:gd name="connsiteX0-1" fmla="*/ 10189730 w 10518391"/>
                <a:gd name="connsiteY0-2" fmla="*/ 0 h 4943765"/>
                <a:gd name="connsiteX1-3" fmla="*/ 10518391 w 10518391"/>
                <a:gd name="connsiteY1-4" fmla="*/ 328661 h 4943765"/>
                <a:gd name="connsiteX2-5" fmla="*/ 10518391 w 10518391"/>
                <a:gd name="connsiteY2-6" fmla="*/ 4615104 h 4943765"/>
                <a:gd name="connsiteX3-7" fmla="*/ 10189730 w 10518391"/>
                <a:gd name="connsiteY3-8" fmla="*/ 4943765 h 4943765"/>
                <a:gd name="connsiteX4-9" fmla="*/ 328661 w 10518391"/>
                <a:gd name="connsiteY4-10" fmla="*/ 4943765 h 4943765"/>
                <a:gd name="connsiteX5-11" fmla="*/ 0 w 10518391"/>
                <a:gd name="connsiteY5-12" fmla="*/ 4615104 h 4943765"/>
                <a:gd name="connsiteX6-13" fmla="*/ 0 w 10518391"/>
                <a:gd name="connsiteY6-14" fmla="*/ 328661 h 4943765"/>
                <a:gd name="connsiteX7-15" fmla="*/ 328661 w 10518391"/>
                <a:gd name="connsiteY7-16" fmla="*/ 0 h 4943765"/>
                <a:gd name="connsiteX8-17" fmla="*/ 4991915 w 10518391"/>
                <a:gd name="connsiteY8-18" fmla="*/ 0 h 4943765"/>
                <a:gd name="connsiteX9-19" fmla="*/ 5167005 w 10518391"/>
                <a:gd name="connsiteY9-20" fmla="*/ 175090 h 4943765"/>
                <a:gd name="connsiteX10-21" fmla="*/ 7351405 w 10518391"/>
                <a:gd name="connsiteY10-22" fmla="*/ 175090 h 4943765"/>
                <a:gd name="connsiteX11-23" fmla="*/ 7526495 w 10518391"/>
                <a:gd name="connsiteY11-24" fmla="*/ 0 h 4943765"/>
                <a:gd name="connsiteX12-25" fmla="*/ 10281170 w 10518391"/>
                <a:gd name="connsiteY12-26" fmla="*/ 91440 h 4943765"/>
                <a:gd name="connsiteX0-27" fmla="*/ 10189730 w 10518391"/>
                <a:gd name="connsiteY0-28" fmla="*/ 0 h 4943765"/>
                <a:gd name="connsiteX1-29" fmla="*/ 10518391 w 10518391"/>
                <a:gd name="connsiteY1-30" fmla="*/ 328661 h 4943765"/>
                <a:gd name="connsiteX2-31" fmla="*/ 10518391 w 10518391"/>
                <a:gd name="connsiteY2-32" fmla="*/ 4615104 h 4943765"/>
                <a:gd name="connsiteX3-33" fmla="*/ 10189730 w 10518391"/>
                <a:gd name="connsiteY3-34" fmla="*/ 4943765 h 4943765"/>
                <a:gd name="connsiteX4-35" fmla="*/ 328661 w 10518391"/>
                <a:gd name="connsiteY4-36" fmla="*/ 4943765 h 4943765"/>
                <a:gd name="connsiteX5-37" fmla="*/ 0 w 10518391"/>
                <a:gd name="connsiteY5-38" fmla="*/ 4615104 h 4943765"/>
                <a:gd name="connsiteX6-39" fmla="*/ 0 w 10518391"/>
                <a:gd name="connsiteY6-40" fmla="*/ 328661 h 4943765"/>
                <a:gd name="connsiteX7-41" fmla="*/ 328661 w 10518391"/>
                <a:gd name="connsiteY7-42" fmla="*/ 0 h 4943765"/>
                <a:gd name="connsiteX8-43" fmla="*/ 4991915 w 10518391"/>
                <a:gd name="connsiteY8-44" fmla="*/ 0 h 4943765"/>
                <a:gd name="connsiteX9-45" fmla="*/ 5167005 w 10518391"/>
                <a:gd name="connsiteY9-46" fmla="*/ 175090 h 4943765"/>
                <a:gd name="connsiteX10-47" fmla="*/ 7351405 w 10518391"/>
                <a:gd name="connsiteY10-48" fmla="*/ 175090 h 4943765"/>
                <a:gd name="connsiteX11-49" fmla="*/ 7526495 w 10518391"/>
                <a:gd name="connsiteY11-50" fmla="*/ 0 h 4943765"/>
                <a:gd name="connsiteX0-51" fmla="*/ 10189730 w 10518391"/>
                <a:gd name="connsiteY0-52" fmla="*/ 0 h 4943765"/>
                <a:gd name="connsiteX1-53" fmla="*/ 10518391 w 10518391"/>
                <a:gd name="connsiteY1-54" fmla="*/ 328661 h 4943765"/>
                <a:gd name="connsiteX2-55" fmla="*/ 10518391 w 10518391"/>
                <a:gd name="connsiteY2-56" fmla="*/ 4615104 h 4943765"/>
                <a:gd name="connsiteX3-57" fmla="*/ 10189730 w 10518391"/>
                <a:gd name="connsiteY3-58" fmla="*/ 4943765 h 4943765"/>
                <a:gd name="connsiteX4-59" fmla="*/ 328661 w 10518391"/>
                <a:gd name="connsiteY4-60" fmla="*/ 4943765 h 4943765"/>
                <a:gd name="connsiteX5-61" fmla="*/ 0 w 10518391"/>
                <a:gd name="connsiteY5-62" fmla="*/ 4615104 h 4943765"/>
                <a:gd name="connsiteX6-63" fmla="*/ 0 w 10518391"/>
                <a:gd name="connsiteY6-64" fmla="*/ 328661 h 4943765"/>
                <a:gd name="connsiteX7-65" fmla="*/ 328661 w 10518391"/>
                <a:gd name="connsiteY7-66" fmla="*/ 0 h 4943765"/>
                <a:gd name="connsiteX8-67" fmla="*/ 4991915 w 10518391"/>
                <a:gd name="connsiteY8-68" fmla="*/ 0 h 4943765"/>
                <a:gd name="connsiteX9-69" fmla="*/ 5167005 w 10518391"/>
                <a:gd name="connsiteY9-70" fmla="*/ 175090 h 4943765"/>
                <a:gd name="connsiteX10-71" fmla="*/ 7351405 w 10518391"/>
                <a:gd name="connsiteY10-72" fmla="*/ 175090 h 4943765"/>
                <a:gd name="connsiteX0-73" fmla="*/ 10189730 w 10518391"/>
                <a:gd name="connsiteY0-74" fmla="*/ 0 h 4943765"/>
                <a:gd name="connsiteX1-75" fmla="*/ 10518391 w 10518391"/>
                <a:gd name="connsiteY1-76" fmla="*/ 328661 h 4943765"/>
                <a:gd name="connsiteX2-77" fmla="*/ 10518391 w 10518391"/>
                <a:gd name="connsiteY2-78" fmla="*/ 4615104 h 4943765"/>
                <a:gd name="connsiteX3-79" fmla="*/ 10189730 w 10518391"/>
                <a:gd name="connsiteY3-80" fmla="*/ 4943765 h 4943765"/>
                <a:gd name="connsiteX4-81" fmla="*/ 328661 w 10518391"/>
                <a:gd name="connsiteY4-82" fmla="*/ 4943765 h 4943765"/>
                <a:gd name="connsiteX5-83" fmla="*/ 0 w 10518391"/>
                <a:gd name="connsiteY5-84" fmla="*/ 4615104 h 4943765"/>
                <a:gd name="connsiteX6-85" fmla="*/ 0 w 10518391"/>
                <a:gd name="connsiteY6-86" fmla="*/ 328661 h 4943765"/>
                <a:gd name="connsiteX7-87" fmla="*/ 328661 w 10518391"/>
                <a:gd name="connsiteY7-88" fmla="*/ 0 h 4943765"/>
                <a:gd name="connsiteX8-89" fmla="*/ 4991915 w 10518391"/>
                <a:gd name="connsiteY8-90" fmla="*/ 0 h 4943765"/>
                <a:gd name="connsiteX9-91" fmla="*/ 5167005 w 10518391"/>
                <a:gd name="connsiteY9-92" fmla="*/ 175090 h 4943765"/>
                <a:gd name="connsiteX0-93" fmla="*/ 10189730 w 10518391"/>
                <a:gd name="connsiteY0-94" fmla="*/ 0 h 4943765"/>
                <a:gd name="connsiteX1-95" fmla="*/ 10518391 w 10518391"/>
                <a:gd name="connsiteY1-96" fmla="*/ 328661 h 4943765"/>
                <a:gd name="connsiteX2-97" fmla="*/ 10518391 w 10518391"/>
                <a:gd name="connsiteY2-98" fmla="*/ 4615104 h 4943765"/>
                <a:gd name="connsiteX3-99" fmla="*/ 10189730 w 10518391"/>
                <a:gd name="connsiteY3-100" fmla="*/ 4943765 h 4943765"/>
                <a:gd name="connsiteX4-101" fmla="*/ 328661 w 10518391"/>
                <a:gd name="connsiteY4-102" fmla="*/ 4943765 h 4943765"/>
                <a:gd name="connsiteX5-103" fmla="*/ 0 w 10518391"/>
                <a:gd name="connsiteY5-104" fmla="*/ 4615104 h 4943765"/>
                <a:gd name="connsiteX6-105" fmla="*/ 0 w 10518391"/>
                <a:gd name="connsiteY6-106" fmla="*/ 328661 h 4943765"/>
                <a:gd name="connsiteX7-107" fmla="*/ 328661 w 10518391"/>
                <a:gd name="connsiteY7-108" fmla="*/ 0 h 4943765"/>
                <a:gd name="connsiteX8-109" fmla="*/ 4991915 w 10518391"/>
                <a:gd name="connsiteY8-110" fmla="*/ 0 h 4943765"/>
                <a:gd name="connsiteX0-111" fmla="*/ 10189730 w 10518391"/>
                <a:gd name="connsiteY0-112" fmla="*/ 0 h 4943765"/>
                <a:gd name="connsiteX1-113" fmla="*/ 10518391 w 10518391"/>
                <a:gd name="connsiteY1-114" fmla="*/ 328661 h 4943765"/>
                <a:gd name="connsiteX2-115" fmla="*/ 10518391 w 10518391"/>
                <a:gd name="connsiteY2-116" fmla="*/ 4615104 h 4943765"/>
                <a:gd name="connsiteX3-117" fmla="*/ 10189730 w 10518391"/>
                <a:gd name="connsiteY3-118" fmla="*/ 4943765 h 4943765"/>
                <a:gd name="connsiteX4-119" fmla="*/ 328661 w 10518391"/>
                <a:gd name="connsiteY4-120" fmla="*/ 4943765 h 4943765"/>
                <a:gd name="connsiteX5-121" fmla="*/ 0 w 10518391"/>
                <a:gd name="connsiteY5-122" fmla="*/ 4615104 h 4943765"/>
                <a:gd name="connsiteX6-123" fmla="*/ 0 w 10518391"/>
                <a:gd name="connsiteY6-124" fmla="*/ 328661 h 4943765"/>
                <a:gd name="connsiteX7-125" fmla="*/ 328661 w 10518391"/>
                <a:gd name="connsiteY7-126" fmla="*/ 0 h 4943765"/>
                <a:gd name="connsiteX0-127" fmla="*/ 10189730 w 10518391"/>
                <a:gd name="connsiteY0-128" fmla="*/ 0 h 4943765"/>
                <a:gd name="connsiteX1-129" fmla="*/ 10518391 w 10518391"/>
                <a:gd name="connsiteY1-130" fmla="*/ 328661 h 4943765"/>
                <a:gd name="connsiteX2-131" fmla="*/ 10518391 w 10518391"/>
                <a:gd name="connsiteY2-132" fmla="*/ 4615104 h 4943765"/>
                <a:gd name="connsiteX3-133" fmla="*/ 10189730 w 10518391"/>
                <a:gd name="connsiteY3-134" fmla="*/ 4943765 h 4943765"/>
                <a:gd name="connsiteX4-135" fmla="*/ 328661 w 10518391"/>
                <a:gd name="connsiteY4-136" fmla="*/ 4943765 h 4943765"/>
                <a:gd name="connsiteX5-137" fmla="*/ 0 w 10518391"/>
                <a:gd name="connsiteY5-138" fmla="*/ 4615104 h 4943765"/>
                <a:gd name="connsiteX6-139" fmla="*/ 0 w 10518391"/>
                <a:gd name="connsiteY6-140" fmla="*/ 328661 h 4943765"/>
                <a:gd name="connsiteX0-141" fmla="*/ 10189730 w 10518391"/>
                <a:gd name="connsiteY0-142" fmla="*/ 0 h 4943765"/>
                <a:gd name="connsiteX1-143" fmla="*/ 10518391 w 10518391"/>
                <a:gd name="connsiteY1-144" fmla="*/ 328661 h 4943765"/>
                <a:gd name="connsiteX2-145" fmla="*/ 10518391 w 10518391"/>
                <a:gd name="connsiteY2-146" fmla="*/ 4615104 h 4943765"/>
                <a:gd name="connsiteX3-147" fmla="*/ 10189730 w 10518391"/>
                <a:gd name="connsiteY3-148" fmla="*/ 4943765 h 4943765"/>
                <a:gd name="connsiteX4-149" fmla="*/ 328661 w 10518391"/>
                <a:gd name="connsiteY4-150" fmla="*/ 4943765 h 4943765"/>
                <a:gd name="connsiteX5-151" fmla="*/ 0 w 10518391"/>
                <a:gd name="connsiteY5-152" fmla="*/ 4615104 h 4943765"/>
                <a:gd name="connsiteX0-153" fmla="*/ 9861069 w 10189730"/>
                <a:gd name="connsiteY0-154" fmla="*/ 0 h 4943765"/>
                <a:gd name="connsiteX1-155" fmla="*/ 10189730 w 10189730"/>
                <a:gd name="connsiteY1-156" fmla="*/ 328661 h 4943765"/>
                <a:gd name="connsiteX2-157" fmla="*/ 10189730 w 10189730"/>
                <a:gd name="connsiteY2-158" fmla="*/ 4615104 h 4943765"/>
                <a:gd name="connsiteX3-159" fmla="*/ 9861069 w 10189730"/>
                <a:gd name="connsiteY3-160" fmla="*/ 4943765 h 4943765"/>
                <a:gd name="connsiteX4-161" fmla="*/ 0 w 10189730"/>
                <a:gd name="connsiteY4-162" fmla="*/ 4943765 h 4943765"/>
                <a:gd name="connsiteX0-163" fmla="*/ 0 w 328661"/>
                <a:gd name="connsiteY0-164" fmla="*/ 0 h 4943765"/>
                <a:gd name="connsiteX1-165" fmla="*/ 328661 w 328661"/>
                <a:gd name="connsiteY1-166" fmla="*/ 328661 h 4943765"/>
                <a:gd name="connsiteX2-167" fmla="*/ 328661 w 328661"/>
                <a:gd name="connsiteY2-168" fmla="*/ 4615104 h 4943765"/>
                <a:gd name="connsiteX3-169" fmla="*/ 0 w 328661"/>
                <a:gd name="connsiteY3-170" fmla="*/ 4943765 h 4943765"/>
                <a:gd name="connsiteX0-171" fmla="*/ 328661 w 328661"/>
                <a:gd name="connsiteY0-172" fmla="*/ 0 h 4615104"/>
                <a:gd name="connsiteX1-173" fmla="*/ 328661 w 328661"/>
                <a:gd name="connsiteY1-174" fmla="*/ 4286443 h 4615104"/>
                <a:gd name="connsiteX2-175" fmla="*/ 0 w 328661"/>
                <a:gd name="connsiteY2-176" fmla="*/ 4615104 h 4615104"/>
                <a:gd name="connsiteX0-177" fmla="*/ 321041 w 328661"/>
                <a:gd name="connsiteY0-178" fmla="*/ 0 h 904164"/>
                <a:gd name="connsiteX1-179" fmla="*/ 328661 w 328661"/>
                <a:gd name="connsiteY1-180" fmla="*/ 575503 h 904164"/>
                <a:gd name="connsiteX2-181" fmla="*/ 0 w 328661"/>
                <a:gd name="connsiteY2-182" fmla="*/ 904164 h 904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8661" h="904164">
                  <a:moveTo>
                    <a:pt x="321041" y="0"/>
                  </a:moveTo>
                  <a:lnTo>
                    <a:pt x="328661" y="575503"/>
                  </a:lnTo>
                  <a:cubicBezTo>
                    <a:pt x="328661" y="757017"/>
                    <a:pt x="181514" y="904164"/>
                    <a:pt x="0" y="904164"/>
                  </a:cubicBezTo>
                </a:path>
              </a:pathLst>
            </a:custGeom>
            <a:noFill/>
            <a:ln w="139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6"/>
              </p:custDataLst>
            </p:nvPr>
          </p:nvCxnSpPr>
          <p:spPr>
            <a:xfrm>
              <a:off x="5866" y="12807"/>
              <a:ext cx="1327" cy="0"/>
            </a:xfrm>
            <a:prstGeom prst="line">
              <a:avLst/>
            </a:prstGeom>
            <a:ln w="139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7"/>
              </p:custDataLst>
            </p:nvPr>
          </p:nvCxnSpPr>
          <p:spPr>
            <a:xfrm>
              <a:off x="9495" y="6024"/>
              <a:ext cx="2870" cy="0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27810" y="4501515"/>
            <a:ext cx="571500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 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" y="1555980"/>
            <a:ext cx="7554379" cy="3162741"/>
          </a:xfrm>
        </p:spPr>
      </p:pic>
      <p:sp>
        <p:nvSpPr>
          <p:cNvPr id="17" name="文本框 16"/>
          <p:cNvSpPr txBox="1"/>
          <p:nvPr/>
        </p:nvSpPr>
        <p:spPr>
          <a:xfrm>
            <a:off x="8706107" y="1163274"/>
            <a:ext cx="3409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Emotions</a:t>
            </a:r>
            <a:endParaRPr lang="zh-CN" altLang="en-US" sz="5400" b="1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0410825" y="2020455"/>
            <a:ext cx="887290" cy="1256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039099" y="3236178"/>
            <a:ext cx="691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Automatic emotion recognition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6928338" y="1908746"/>
            <a:ext cx="1812682" cy="482762"/>
          </a:xfrm>
          <a:prstGeom prst="line">
            <a:avLst/>
          </a:prstGeom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8554" y="5223799"/>
            <a:ext cx="417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importance of… , </a:t>
            </a:r>
            <a:endParaRPr lang="en-US" altLang="zh-CN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has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attention.</a:t>
            </a:r>
            <a:endParaRPr lang="zh-CN" alt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10249" y="5281179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Affective </a:t>
            </a:r>
            <a:r>
              <a:rPr lang="zh-CN" altLang="en-US" dirty="0">
                <a:solidFill>
                  <a:srgbClr val="0070C0"/>
                </a:solidFill>
              </a:rPr>
              <a:t>情感的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同义词</a:t>
            </a:r>
            <a:r>
              <a:rPr lang="en-US" altLang="zh-CN" dirty="0">
                <a:solidFill>
                  <a:srgbClr val="0070C0"/>
                </a:solidFill>
              </a:rPr>
              <a:t>Emotional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Affective</a:t>
            </a:r>
            <a:r>
              <a:rPr lang="zh-CN" altLang="en-US" dirty="0">
                <a:solidFill>
                  <a:srgbClr val="0070C0"/>
                </a:solidFill>
              </a:rPr>
              <a:t>更常用于学术研究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8933975" y="2047511"/>
            <a:ext cx="848200" cy="1229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itle 1"/>
          <p:cNvSpPr txBox="1"/>
          <p:nvPr>
            <p:custDataLst>
              <p:tags r:id="rId2"/>
            </p:custDataLst>
          </p:nvPr>
        </p:nvSpPr>
        <p:spPr>
          <a:xfrm>
            <a:off x="275127" y="127931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Hook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979" y="1514004"/>
            <a:ext cx="5607200" cy="3127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1949210" y="1650780"/>
              <a:ext cx="39276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1949210" y="1650780"/>
                <a:ext cx="3927600" cy="36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6496050" y="1466114"/>
            <a:ext cx="279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介绍目前研究重点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39674" y="4791721"/>
            <a:ext cx="210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verbal </a:t>
            </a:r>
            <a:r>
              <a:rPr lang="zh-CN" altLang="en-US" dirty="0">
                <a:solidFill>
                  <a:srgbClr val="0070C0"/>
                </a:solidFill>
              </a:rPr>
              <a:t>言语的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sneer </a:t>
            </a:r>
            <a:r>
              <a:rPr lang="zh-CN" altLang="en-US" dirty="0">
                <a:solidFill>
                  <a:srgbClr val="0070C0"/>
                </a:solidFill>
              </a:rPr>
              <a:t>嘲笑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mock </a:t>
            </a:r>
            <a:r>
              <a:rPr lang="zh-CN" altLang="en-US" dirty="0">
                <a:solidFill>
                  <a:srgbClr val="0070C0"/>
                </a:solidFill>
              </a:rPr>
              <a:t>模仿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make a face </a:t>
            </a:r>
            <a:r>
              <a:rPr lang="zh-CN" altLang="en-US" dirty="0">
                <a:solidFill>
                  <a:srgbClr val="0070C0"/>
                </a:solidFill>
              </a:rPr>
              <a:t>做鬼脸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4552730" y="2539620"/>
              <a:ext cx="14616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4552730" y="2539620"/>
                <a:ext cx="146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3397130" y="3523860"/>
              <a:ext cx="250992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3397130" y="3523860"/>
                <a:ext cx="25099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5" name="墨迹 14"/>
              <p14:cNvContentPartPr/>
              <p14:nvPr/>
            </p14:nvContentPartPr>
            <p14:xfrm>
              <a:off x="469970" y="3822300"/>
              <a:ext cx="129204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9"/>
            </p:blipFill>
            <p:spPr>
              <a:xfrm>
                <a:off x="469970" y="3822300"/>
                <a:ext cx="1292040" cy="360"/>
              </a:xfrm>
              <a:prstGeom prst="rect"/>
            </p:spPr>
          </p:pic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rcRect t="2750" r="2" b="2"/>
          <a:stretch>
            <a:fillRect/>
          </a:stretch>
        </p:blipFill>
        <p:spPr>
          <a:xfrm>
            <a:off x="3919140" y="5048846"/>
            <a:ext cx="1785216" cy="178521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6457421" y="3618238"/>
            <a:ext cx="279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某些情况下存在问题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8483840" y="1111250"/>
            <a:ext cx="520460" cy="5395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000736" y="880488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verbal cues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8483840" y="1759564"/>
            <a:ext cx="520460" cy="46891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000736" y="2051740"/>
            <a:ext cx="23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non-verbal cues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7" name="墨迹 26"/>
              <p14:cNvContentPartPr/>
              <p14:nvPr/>
            </p14:nvContentPartPr>
            <p14:xfrm>
              <a:off x="3283010" y="3269720"/>
              <a:ext cx="277452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3283010" y="3269720"/>
                <a:ext cx="27745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墨迹 27"/>
              <p14:cNvContentPartPr/>
              <p14:nvPr/>
            </p14:nvContentPartPr>
            <p14:xfrm>
              <a:off x="526850" y="3549440"/>
              <a:ext cx="275544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"/>
            </p:blipFill>
            <p:spPr>
              <a:xfrm>
                <a:off x="526850" y="3549440"/>
                <a:ext cx="2755440" cy="360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6418792" y="2634509"/>
            <a:ext cx="287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大量可用数据和应用程序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7639050" y="1887598"/>
            <a:ext cx="0" cy="68176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965950" y="2634509"/>
            <a:ext cx="4699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/>
          <p:cNvSpPr/>
          <p:nvPr/>
        </p:nvSpPr>
        <p:spPr>
          <a:xfrm>
            <a:off x="7032625" y="3153227"/>
            <a:ext cx="336550" cy="271869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穿着蓝色衣服的男孩&#10;&#10;描述已自动生成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5196173"/>
            <a:ext cx="1450088" cy="1591754"/>
          </a:xfrm>
          <a:prstGeom prst="rect">
            <a:avLst/>
          </a:prstGeom>
        </p:spPr>
      </p:pic>
      <p:sp>
        <p:nvSpPr>
          <p:cNvPr id="12" name="Title 1"/>
          <p:cNvSpPr txBox="1"/>
          <p:nvPr>
            <p:custDataLst>
              <p:tags r:id="rId16"/>
            </p:custDataLst>
          </p:nvPr>
        </p:nvSpPr>
        <p:spPr>
          <a:xfrm>
            <a:off x="275127" y="127931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Hook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900" y="908050"/>
            <a:ext cx="5808200" cy="39767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13725" y="1011938"/>
            <a:ext cx="621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Automatic emotion recognition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7973253" y="1459995"/>
            <a:ext cx="0" cy="99828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0468802" y="1459995"/>
            <a:ext cx="1" cy="93294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358891" y="2392940"/>
            <a:ext cx="458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Posture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9249603" y="2896443"/>
            <a:ext cx="1034084" cy="68951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16853" y="4829086"/>
            <a:ext cx="4586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Collapsed  adj.</a:t>
            </a:r>
            <a:r>
              <a:rPr lang="zh-CN" altLang="en-US" dirty="0">
                <a:solidFill>
                  <a:srgbClr val="0070C0"/>
                </a:solidFill>
              </a:rPr>
              <a:t>收缩的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arousal n.</a:t>
            </a:r>
            <a:r>
              <a:rPr lang="zh-CN" altLang="en-US" dirty="0">
                <a:solidFill>
                  <a:srgbClr val="0070C0"/>
                </a:solidFill>
              </a:rPr>
              <a:t>唤醒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High arousal</a:t>
            </a:r>
            <a:r>
              <a:rPr lang="zh-CN" altLang="en-US" dirty="0">
                <a:solidFill>
                  <a:srgbClr val="0070C0"/>
                </a:solidFill>
              </a:rPr>
              <a:t>（高唤起）指的是一种生理和心理状态，表示个体的身体和心理激活程度较高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10236" y="3574812"/>
            <a:ext cx="6219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Gait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30" y="5259678"/>
            <a:ext cx="1380543" cy="1380543"/>
          </a:xfrm>
          <a:prstGeom prst="rect">
            <a:avLst/>
          </a:prstGeom>
        </p:spPr>
      </p:pic>
      <p:pic>
        <p:nvPicPr>
          <p:cNvPr id="1026" name="Picture 2" descr="如此美妙的开局是什么意思_查查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0" y="5361581"/>
            <a:ext cx="1873112" cy="11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/>
          <p:nvPr>
            <p:custDataLst>
              <p:tags r:id="rId4"/>
            </p:custDataLst>
          </p:nvPr>
        </p:nvSpPr>
        <p:spPr>
          <a:xfrm>
            <a:off x="72887" y="13664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Background information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585598" y="2132948"/>
              <a:ext cx="4456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585598" y="2132948"/>
                <a:ext cx="445680" cy="36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9249603" y="2396158"/>
            <a:ext cx="3419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Body movement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7973253" y="2869952"/>
            <a:ext cx="1130990" cy="70486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7" name="墨迹 26"/>
              <p14:cNvContentPartPr/>
              <p14:nvPr/>
            </p14:nvContentPartPr>
            <p14:xfrm>
              <a:off x="1345158" y="2077148"/>
              <a:ext cx="6534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8"/>
            </p:blipFill>
            <p:spPr>
              <a:xfrm>
                <a:off x="1345158" y="2077148"/>
                <a:ext cx="6534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14" y="1103675"/>
            <a:ext cx="4148321" cy="36628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31851" y="658398"/>
            <a:ext cx="329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介绍领域的方法</a:t>
            </a:r>
            <a:endParaRPr lang="zh-CN" altLang="en-US" dirty="0"/>
          </a:p>
        </p:txBody>
      </p:sp>
      <p:cxnSp>
        <p:nvCxnSpPr>
          <p:cNvPr id="23" name="连接符: 肘形 22"/>
          <p:cNvCxnSpPr/>
          <p:nvPr/>
        </p:nvCxnSpPr>
        <p:spPr>
          <a:xfrm flipV="1">
            <a:off x="2159540" y="856034"/>
            <a:ext cx="2380034" cy="171696"/>
          </a:xfrm>
          <a:prstGeom prst="bentConnector3">
            <a:avLst>
              <a:gd name="adj1" fmla="val -136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2517" y="5123377"/>
            <a:ext cx="38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extract v. </a:t>
            </a:r>
            <a:r>
              <a:rPr lang="zh-CN" altLang="en-US" dirty="0">
                <a:solidFill>
                  <a:srgbClr val="0070C0"/>
                </a:solidFill>
              </a:rPr>
              <a:t>提取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Hand-crafted </a:t>
            </a:r>
            <a:r>
              <a:rPr lang="zh-CN" altLang="en-US" dirty="0">
                <a:solidFill>
                  <a:srgbClr val="0070C0"/>
                </a:solidFill>
              </a:rPr>
              <a:t>手工制作的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Concatenate v. </a:t>
            </a:r>
            <a:r>
              <a:rPr lang="zh-CN" altLang="en-US" dirty="0">
                <a:solidFill>
                  <a:srgbClr val="0070C0"/>
                </a:solidFill>
              </a:rPr>
              <a:t>连接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73532" y="1321179"/>
            <a:ext cx="177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257800" y="1742364"/>
            <a:ext cx="0" cy="4840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707865" y="2250685"/>
            <a:ext cx="177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Recently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43617" y="2895032"/>
            <a:ext cx="128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2" name="墨迹 31"/>
              <p14:cNvContentPartPr/>
              <p14:nvPr/>
            </p14:nvContentPartPr>
            <p14:xfrm>
              <a:off x="1066664" y="2747682"/>
              <a:ext cx="7416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"/>
            </p:blipFill>
            <p:spPr>
              <a:xfrm>
                <a:off x="1066664" y="2747682"/>
                <a:ext cx="74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4" name="墨迹 33"/>
              <p14:cNvContentPartPr/>
              <p14:nvPr/>
            </p14:nvContentPartPr>
            <p14:xfrm>
              <a:off x="277904" y="2939922"/>
              <a:ext cx="45684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"/>
            </p:blipFill>
            <p:spPr>
              <a:xfrm>
                <a:off x="277904" y="2939922"/>
                <a:ext cx="456840" cy="360"/>
              </a:xfrm>
              <a:prstGeom prst="rect"/>
            </p:spPr>
          </p:pic>
        </mc:Fallback>
      </mc:AlternateContent>
      <p:sp>
        <p:nvSpPr>
          <p:cNvPr id="35" name="箭头: 右 34"/>
          <p:cNvSpPr/>
          <p:nvPr/>
        </p:nvSpPr>
        <p:spPr>
          <a:xfrm>
            <a:off x="5793527" y="1492132"/>
            <a:ext cx="535549" cy="10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485835" y="1345499"/>
            <a:ext cx="29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Hand-crafted features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52706" y="2250685"/>
            <a:ext cx="29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features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箭头: 右 37"/>
          <p:cNvSpPr/>
          <p:nvPr/>
        </p:nvSpPr>
        <p:spPr>
          <a:xfrm>
            <a:off x="5793528" y="2382428"/>
            <a:ext cx="535549" cy="10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曲线 39"/>
          <p:cNvCxnSpPr/>
          <p:nvPr/>
        </p:nvCxnSpPr>
        <p:spPr>
          <a:xfrm rot="10800000" flipV="1">
            <a:off x="6061301" y="1734623"/>
            <a:ext cx="2736572" cy="1364867"/>
          </a:xfrm>
          <a:prstGeom prst="curvedConnector3">
            <a:avLst>
              <a:gd name="adj1" fmla="val -1101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8037443" y="2488273"/>
            <a:ext cx="944632" cy="1001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3015890" y="4286030"/>
              <a:ext cx="51408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3015890" y="4286030"/>
                <a:ext cx="514080" cy="360"/>
              </a:xfrm>
              <a:prstGeom prst="rect"/>
            </p:spPr>
          </p:pic>
        </mc:Fallback>
      </mc:AlternateContent>
      <p:sp>
        <p:nvSpPr>
          <p:cNvPr id="54" name="文本框 53"/>
          <p:cNvSpPr txBox="1"/>
          <p:nvPr/>
        </p:nvSpPr>
        <p:spPr>
          <a:xfrm>
            <a:off x="4631851" y="3474998"/>
            <a:ext cx="38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Explain why it needs to be filled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5" name="墨迹 54"/>
              <p14:cNvContentPartPr/>
              <p14:nvPr/>
            </p14:nvContentPartPr>
            <p14:xfrm>
              <a:off x="2123850" y="3116190"/>
              <a:ext cx="78552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"/>
            </p:blipFill>
            <p:spPr>
              <a:xfrm>
                <a:off x="2123850" y="3116190"/>
                <a:ext cx="7855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6" name="墨迹 55"/>
              <p14:cNvContentPartPr/>
              <p14:nvPr/>
            </p14:nvContentPartPr>
            <p14:xfrm>
              <a:off x="947730" y="3292230"/>
              <a:ext cx="78552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"/>
            </p:blipFill>
            <p:spPr>
              <a:xfrm>
                <a:off x="947730" y="3292230"/>
                <a:ext cx="7855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7" name="墨迹 56"/>
              <p14:cNvContentPartPr/>
              <p14:nvPr/>
            </p14:nvContentPartPr>
            <p14:xfrm>
              <a:off x="771330" y="3906750"/>
              <a:ext cx="124272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2"/>
            </p:blipFill>
            <p:spPr>
              <a:xfrm>
                <a:off x="771330" y="3906750"/>
                <a:ext cx="12427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9" name="墨迹 58"/>
              <p14:cNvContentPartPr/>
              <p14:nvPr/>
            </p14:nvContentPartPr>
            <p14:xfrm>
              <a:off x="4695690" y="3716310"/>
              <a:ext cx="332856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4"/>
            </p:blipFill>
            <p:spPr>
              <a:xfrm>
                <a:off x="4695690" y="3716310"/>
                <a:ext cx="3328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0" name="墨迹 59"/>
              <p14:cNvContentPartPr/>
              <p14:nvPr/>
            </p14:nvContentPartPr>
            <p14:xfrm>
              <a:off x="1042770" y="4487790"/>
              <a:ext cx="224496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6"/>
            </p:blipFill>
            <p:spPr>
              <a:xfrm>
                <a:off x="1042770" y="4487790"/>
                <a:ext cx="22449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1" name="墨迹 60"/>
              <p14:cNvContentPartPr/>
              <p14:nvPr/>
            </p14:nvContentPartPr>
            <p14:xfrm>
              <a:off x="5100330" y="3130230"/>
              <a:ext cx="54756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8"/>
            </p:blipFill>
            <p:spPr>
              <a:xfrm>
                <a:off x="5100330" y="3130230"/>
                <a:ext cx="547560" cy="360"/>
              </a:xfrm>
              <a:prstGeom prst="rect"/>
            </p:spPr>
          </p:pic>
        </mc:Fallback>
      </mc:AlternateContent>
      <p:sp>
        <p:nvSpPr>
          <p:cNvPr id="10" name="Title 1"/>
          <p:cNvSpPr txBox="1"/>
          <p:nvPr>
            <p:custDataLst>
              <p:tags r:id="rId19"/>
            </p:custDataLst>
          </p:nvPr>
        </p:nvSpPr>
        <p:spPr>
          <a:xfrm>
            <a:off x="126904" y="9313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Thesis statement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45" y="107950"/>
            <a:ext cx="4215183" cy="484584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4546600" y="539750"/>
            <a:ext cx="104775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94350" y="35508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介绍自己的方法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2" y="4452385"/>
            <a:ext cx="6432098" cy="203965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4998" y="5018435"/>
            <a:ext cx="4121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新颖的</a:t>
            </a:r>
            <a:endParaRPr lang="en-US" altLang="zh-C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fourfold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四部分的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 … from …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挖掘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superiority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优越性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imitate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模仿     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同时地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约束 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distill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提取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7223351" y="1268545"/>
            <a:ext cx="399597" cy="29146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727700" y="252286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1578" y="1186081"/>
            <a:ext cx="139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BPM-GCN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31578" y="21047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Affective constraint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5"/>
          <p:cNvSpPr txBox="1"/>
          <p:nvPr/>
        </p:nvSpPr>
        <p:spPr>
          <a:xfrm>
            <a:off x="7731578" y="2971039"/>
            <a:ext cx="51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PM-Interacted feature fusion mechanism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5"/>
          <p:cNvSpPr txBox="1"/>
          <p:nvPr/>
        </p:nvSpPr>
        <p:spPr>
          <a:xfrm>
            <a:off x="7731578" y="3837307"/>
            <a:ext cx="47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State-Of-The-Art (SOTA) performance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01207" y="5563891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骨架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2" name="墨迹 21"/>
              <p14:cNvContentPartPr/>
              <p14:nvPr/>
            </p14:nvContentPartPr>
            <p14:xfrm>
              <a:off x="2323970" y="2552580"/>
              <a:ext cx="202536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"/>
            </p:blipFill>
            <p:spPr>
              <a:xfrm>
                <a:off x="2323970" y="2552580"/>
                <a:ext cx="2025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3" name="墨迹 22"/>
              <p14:cNvContentPartPr/>
              <p14:nvPr/>
            </p14:nvContentPartPr>
            <p14:xfrm>
              <a:off x="368090" y="2711340"/>
              <a:ext cx="3987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6"/>
            </p:blipFill>
            <p:spPr>
              <a:xfrm>
                <a:off x="368090" y="2711340"/>
                <a:ext cx="3987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4" name="墨迹 23"/>
              <p14:cNvContentPartPr/>
              <p14:nvPr/>
            </p14:nvContentPartPr>
            <p14:xfrm>
              <a:off x="3720770" y="3123900"/>
              <a:ext cx="69264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8"/>
            </p:blipFill>
            <p:spPr>
              <a:xfrm>
                <a:off x="3720770" y="3123900"/>
                <a:ext cx="6926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5" name="墨迹 24"/>
              <p14:cNvContentPartPr/>
              <p14:nvPr/>
            </p14:nvContentPartPr>
            <p14:xfrm>
              <a:off x="380690" y="3308220"/>
              <a:ext cx="398124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0"/>
            </p:blipFill>
            <p:spPr>
              <a:xfrm>
                <a:off x="380690" y="3308220"/>
                <a:ext cx="39812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6" name="墨迹 25"/>
              <p14:cNvContentPartPr/>
              <p14:nvPr/>
            </p14:nvContentPartPr>
            <p14:xfrm>
              <a:off x="380690" y="3486060"/>
              <a:ext cx="92808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2"/>
            </p:blipFill>
            <p:spPr>
              <a:xfrm>
                <a:off x="380690" y="3486060"/>
                <a:ext cx="9280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7" name="墨迹 26"/>
              <p14:cNvContentPartPr/>
              <p14:nvPr/>
            </p14:nvContentPartPr>
            <p14:xfrm>
              <a:off x="3695570" y="3873420"/>
              <a:ext cx="67248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4"/>
            </p:blipFill>
            <p:spPr>
              <a:xfrm>
                <a:off x="3695570" y="3873420"/>
                <a:ext cx="6724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8" name="墨迹 27"/>
              <p14:cNvContentPartPr/>
              <p14:nvPr/>
            </p14:nvContentPartPr>
            <p14:xfrm>
              <a:off x="1631690" y="4070340"/>
              <a:ext cx="239400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6"/>
            </p:blipFill>
            <p:spPr>
              <a:xfrm>
                <a:off x="1631690" y="4070340"/>
                <a:ext cx="2394000" cy="360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4521875" y="3193672"/>
            <a:ext cx="2570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Summarize how this study  attempts to fill that gap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0" name="墨迹 29"/>
              <p14:cNvContentPartPr/>
              <p14:nvPr/>
            </p14:nvContentPartPr>
            <p14:xfrm>
              <a:off x="4546610" y="3378080"/>
              <a:ext cx="247608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8"/>
            </p:blipFill>
            <p:spPr>
              <a:xfrm>
                <a:off x="4546610" y="3378080"/>
                <a:ext cx="24760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1" name="墨迹 30"/>
              <p14:cNvContentPartPr/>
              <p14:nvPr/>
            </p14:nvContentPartPr>
            <p14:xfrm>
              <a:off x="4495490" y="3619280"/>
              <a:ext cx="226656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0"/>
            </p:blipFill>
            <p:spPr>
              <a:xfrm>
                <a:off x="4495490" y="3619280"/>
                <a:ext cx="22665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008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 </a:t>
            </a:r>
            <a:endParaRPr lang="en-US" altLang="zh-CN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itle 3"/>
          <p:cNvSpPr txBox="1"/>
          <p:nvPr>
            <p:custDataLst>
              <p:tags r:id="rId3"/>
            </p:custDataLst>
          </p:nvPr>
        </p:nvSpPr>
        <p:spPr>
          <a:xfrm>
            <a:off x="330835" y="3926159"/>
            <a:ext cx="6158455" cy="1489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this section, we review prior works that are related to this paper. Specifically, we group them into two categories: 1.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 </a:t>
            </a: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3587" y="445573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步态情感识别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基于骨架的动作识别</a:t>
            </a:r>
            <a:endParaRPr lang="zh-CN" altLang="en-US" sz="2400" dirty="0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542626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315739" y="5673509"/>
            <a:ext cx="5430868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/>
              <a:t>some researchers argue </a:t>
            </a:r>
            <a:r>
              <a:rPr lang="en-US" altLang="zh-CN" sz="2400" b="1" dirty="0">
                <a:solidFill>
                  <a:srgbClr val="FF0000"/>
                </a:solidFill>
              </a:rPr>
              <a:t>that body posture also plays an important role</a:t>
            </a:r>
            <a:r>
              <a:rPr lang="en-US" altLang="zh-CN" sz="2400" b="1" dirty="0"/>
              <a:t> in human feeling expression For example, experiments in show that participants can recognize </a:t>
            </a:r>
            <a:r>
              <a:rPr lang="en-US" altLang="zh-CN" sz="2400" b="1" dirty="0">
                <a:solidFill>
                  <a:srgbClr val="FF0000"/>
                </a:solidFill>
              </a:rPr>
              <a:t>basic emotions with high accuracy from point-light arm </a:t>
            </a:r>
            <a:r>
              <a:rPr lang="en-US" altLang="zh-CN" sz="2400" b="1" dirty="0"/>
              <a:t>movements of two actors who are instructed to perform drinking and knocking movements with ten different affects.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6519" y="2082364"/>
            <a:ext cx="55657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find that people with </a:t>
            </a:r>
            <a:r>
              <a:rPr lang="en-US" altLang="zh-CN" sz="2400" b="1" dirty="0">
                <a:solidFill>
                  <a:srgbClr val="FF0000"/>
                </a:solidFill>
              </a:rPr>
              <a:t>joy </a:t>
            </a:r>
            <a:r>
              <a:rPr lang="en-US" altLang="zh-CN" sz="2400" b="1" dirty="0"/>
              <a:t>tend to open forearms while they will tighten their bodies to be </a:t>
            </a:r>
            <a:r>
              <a:rPr lang="en-US" altLang="zh-CN" sz="2400" b="1" dirty="0">
                <a:solidFill>
                  <a:srgbClr val="FF0000"/>
                </a:solidFill>
              </a:rPr>
              <a:t>self-protective</a:t>
            </a:r>
            <a:r>
              <a:rPr lang="en-US" altLang="zh-CN" sz="2400" b="1" dirty="0"/>
              <a:t> when they are frightened.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28180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Authors &amp; Abstract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    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532794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 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330835" y="531635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</a:rPr>
              <a:t>walk</a:t>
            </a:r>
            <a:r>
              <a:rPr lang="en-US" altLang="zh-CN" sz="2400" b="1" dirty="0"/>
              <a:t> while experiencing </a:t>
            </a:r>
            <a:r>
              <a:rPr lang="en-US" altLang="zh-CN" sz="2400" b="1" dirty="0">
                <a:solidFill>
                  <a:srgbClr val="FF0000"/>
                </a:solidFill>
              </a:rPr>
              <a:t>five emotions (joy, contentment, anger, sadness, and neutral)</a:t>
            </a:r>
            <a:r>
              <a:rPr lang="en-US" altLang="zh-CN" sz="2400" b="1" dirty="0"/>
              <a:t>, and the experiments indicate that the fastest walking velocity is for </a:t>
            </a:r>
            <a:r>
              <a:rPr lang="en-US" altLang="zh-CN" sz="2400" b="1" dirty="0">
                <a:solidFill>
                  <a:srgbClr val="FF0000"/>
                </a:solidFill>
              </a:rPr>
              <a:t>joy</a:t>
            </a:r>
            <a:r>
              <a:rPr lang="en-US" altLang="zh-CN" sz="2400" b="1" dirty="0"/>
              <a:t> and </a:t>
            </a:r>
            <a:r>
              <a:rPr lang="en-US" altLang="zh-CN" sz="2400" b="1" dirty="0">
                <a:solidFill>
                  <a:srgbClr val="FF0000"/>
                </a:solidFill>
              </a:rPr>
              <a:t>anger</a:t>
            </a:r>
            <a:r>
              <a:rPr lang="en-US" altLang="zh-CN" sz="2400" b="1" dirty="0"/>
              <a:t>, and the slowest is for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. Besides, when participants are in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, they flex the neck and thoracic, but they extend the trunk or depress the shoulder when they are </a:t>
            </a:r>
            <a:r>
              <a:rPr lang="en-US" altLang="zh-CN" sz="2400" b="1" dirty="0">
                <a:solidFill>
                  <a:srgbClr val="FF0000"/>
                </a:solidFill>
              </a:rPr>
              <a:t>joyful</a:t>
            </a:r>
            <a:r>
              <a:rPr lang="en-US" altLang="zh-CN" sz="2400" b="1" dirty="0"/>
              <a:t>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758936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330835" y="531635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</a:rPr>
              <a:t>walk</a:t>
            </a:r>
            <a:r>
              <a:rPr lang="en-US" altLang="zh-CN" sz="2400" b="1" dirty="0"/>
              <a:t> while experiencing </a:t>
            </a:r>
            <a:r>
              <a:rPr lang="en-US" altLang="zh-CN" sz="2400" b="1" dirty="0">
                <a:solidFill>
                  <a:srgbClr val="FF0000"/>
                </a:solidFill>
              </a:rPr>
              <a:t>five emotions (joy, contentment, anger, sadness, and neutral)</a:t>
            </a:r>
            <a:r>
              <a:rPr lang="en-US" altLang="zh-CN" sz="2400" b="1" dirty="0"/>
              <a:t>, and the experiments indicate that the fastest walking velocity is for </a:t>
            </a:r>
            <a:r>
              <a:rPr lang="en-US" altLang="zh-CN" sz="2400" b="1" dirty="0">
                <a:solidFill>
                  <a:srgbClr val="FF0000"/>
                </a:solidFill>
              </a:rPr>
              <a:t>joy</a:t>
            </a:r>
            <a:r>
              <a:rPr lang="en-US" altLang="zh-CN" sz="2400" b="1" dirty="0"/>
              <a:t> and </a:t>
            </a:r>
            <a:r>
              <a:rPr lang="en-US" altLang="zh-CN" sz="2400" b="1" dirty="0">
                <a:solidFill>
                  <a:srgbClr val="FF0000"/>
                </a:solidFill>
              </a:rPr>
              <a:t>anger</a:t>
            </a:r>
            <a:r>
              <a:rPr lang="en-US" altLang="zh-CN" sz="2400" b="1" dirty="0"/>
              <a:t>, and the slowest is for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. Besides, when participants are in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, they flex the neck and thoracic, but they extend the trunk or depress the shoulder when they are </a:t>
            </a:r>
            <a:r>
              <a:rPr lang="en-US" altLang="zh-CN" sz="2400" b="1" dirty="0">
                <a:solidFill>
                  <a:srgbClr val="FF0000"/>
                </a:solidFill>
              </a:rPr>
              <a:t>joyful</a:t>
            </a:r>
            <a:r>
              <a:rPr lang="en-US" altLang="zh-CN" sz="2400" b="1" dirty="0"/>
              <a:t>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9" y="1339850"/>
            <a:ext cx="434598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179788" y="5249611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Most previous approaches are </a:t>
            </a:r>
            <a:r>
              <a:rPr lang="en-US" altLang="zh-CN" sz="2400" dirty="0">
                <a:solidFill>
                  <a:srgbClr val="FF0000"/>
                </a:solidFill>
              </a:rPr>
              <a:t>based on hand-crafted features .</a:t>
            </a:r>
            <a:r>
              <a:rPr lang="en-US" altLang="zh-CN" sz="2400" dirty="0" err="1"/>
              <a:t>Omlor</a:t>
            </a:r>
            <a:r>
              <a:rPr lang="en-US" altLang="zh-CN" sz="2400" dirty="0"/>
              <a:t> and Giese [58] develop a new </a:t>
            </a:r>
            <a:r>
              <a:rPr lang="en-US" altLang="zh-CN" sz="2400" dirty="0">
                <a:solidFill>
                  <a:srgbClr val="FF0000"/>
                </a:solidFill>
              </a:rPr>
              <a:t>non-linear source separation technique.</a:t>
            </a:r>
            <a:r>
              <a:rPr lang="en-US" altLang="zh-CN" sz="800" dirty="0"/>
              <a:t> </a:t>
            </a:r>
            <a:r>
              <a:rPr lang="en-US" altLang="zh-CN" sz="2400" dirty="0"/>
              <a:t>Venture et classify five emotions</a:t>
            </a:r>
            <a:r>
              <a:rPr lang="en-US" altLang="zh-CN" sz="2400" dirty="0">
                <a:solidFill>
                  <a:srgbClr val="FF0000"/>
                </a:solidFill>
              </a:rPr>
              <a:t> based on joint angles .</a:t>
            </a:r>
            <a:r>
              <a:rPr lang="en-US" altLang="zh-CN" sz="2400" dirty="0"/>
              <a:t>Li et perform the discrete </a:t>
            </a:r>
            <a:r>
              <a:rPr lang="en-US" altLang="zh-CN" sz="2400" dirty="0">
                <a:solidFill>
                  <a:srgbClr val="FF0000"/>
                </a:solidFill>
              </a:rPr>
              <a:t>Fourier transform and statistical methods</a:t>
            </a:r>
            <a:r>
              <a:rPr lang="en-US" altLang="zh-CN" sz="2400" dirty="0"/>
              <a:t> on gait collected from Microsoft Kinect to identify emotions.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5934" y="1926590"/>
            <a:ext cx="360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传统方法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：大多数之前的方法都是基于手工制作的特征（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hand-crafted features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85933" y="3654026"/>
            <a:ext cx="360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5073B"/>
                </a:solidFill>
                <a:latin typeface="-apple-system"/>
              </a:rPr>
              <a:t>其他研究方法：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使用盲源分离技术、基于关节角度的分类、使用离散傅里叶变换和统计方法，以及比较不同监督模型的性能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9" y="1339850"/>
            <a:ext cx="449346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160123" y="6080729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researchers started to develop </a:t>
            </a:r>
            <a:r>
              <a:rPr lang="en-US" altLang="zh-CN" sz="2400" dirty="0">
                <a:solidFill>
                  <a:srgbClr val="FF0000"/>
                </a:solidFill>
              </a:rPr>
              <a:t>deep models</a:t>
            </a:r>
            <a:r>
              <a:rPr lang="en-US" altLang="zh-CN" sz="2400" dirty="0"/>
              <a:t>.</a:t>
            </a:r>
            <a:r>
              <a:rPr lang="en-US" altLang="zh-CN" sz="800" dirty="0"/>
              <a:t> </a:t>
            </a:r>
            <a:r>
              <a:rPr lang="en-US" altLang="zh-CN" sz="2400" dirty="0"/>
              <a:t>present a new dataset, called </a:t>
            </a:r>
            <a:r>
              <a:rPr lang="en-US" altLang="zh-CN" sz="2400" dirty="0">
                <a:solidFill>
                  <a:srgbClr val="FF0000"/>
                </a:solidFill>
              </a:rPr>
              <a:t>Emotion-Gait</a:t>
            </a:r>
            <a:r>
              <a:rPr lang="en-US" altLang="zh-CN" sz="2400" dirty="0"/>
              <a:t>, that contains 2,177 human gait and external synthetic gait with annotations of four emotional categories. They also propose a </a:t>
            </a:r>
            <a:r>
              <a:rPr lang="en-US" altLang="zh-CN" sz="2400" dirty="0">
                <a:solidFill>
                  <a:srgbClr val="FF0000"/>
                </a:solidFill>
              </a:rPr>
              <a:t>Spatial Temporal graph convolution-based network </a:t>
            </a:r>
            <a:r>
              <a:rPr lang="en-US" altLang="zh-CN" sz="2400" dirty="0"/>
              <a:t>for Emotion Perceiving (STEP). Narayanan et propose a </a:t>
            </a:r>
            <a:r>
              <a:rPr lang="en-US" altLang="zh-CN" sz="2400" dirty="0" err="1">
                <a:solidFill>
                  <a:srgbClr val="FF0000"/>
                </a:solidFill>
              </a:rPr>
              <a:t>multiview</a:t>
            </a:r>
            <a:r>
              <a:rPr lang="en-US" altLang="zh-CN" sz="2400" dirty="0">
                <a:solidFill>
                  <a:srgbClr val="FF0000"/>
                </a:solidFill>
              </a:rPr>
              <a:t> skeleton model </a:t>
            </a:r>
            <a:r>
              <a:rPr lang="en-US" altLang="zh-CN" sz="2400" dirty="0"/>
              <a:t>to identify emotions for socially aware robot navigation among pedestrians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5934" y="1926590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新数据集与模型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：</a:t>
            </a:r>
            <a:endParaRPr lang="zh-CN" altLang="en-US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提出了一个新的数据集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Emotion-Gait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，包含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2,177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个人类步态和外部合成步态，标注了四种情感类别。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针对此数据集，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Narayanan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等人提出了一个多视角骨架模型来识别行人情感，用于社会感知的机器人导航。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STEP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模型：基于时空图卷积网络的情感感知模型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8" y="1339850"/>
            <a:ext cx="599780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53407" y="5054750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330835" y="5641487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We aim to identify emotions from gait represented </a:t>
            </a:r>
            <a:r>
              <a:rPr lang="en-US" altLang="zh-CN" sz="2400" dirty="0">
                <a:solidFill>
                  <a:srgbClr val="FF0000"/>
                </a:solidFill>
              </a:rPr>
              <a:t>by 3D joint coordinates.</a:t>
            </a:r>
            <a:r>
              <a:rPr lang="en-US" altLang="zh-CN" sz="800" dirty="0">
                <a:solidFill>
                  <a:srgbClr val="FF000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Recurrent Neural Networks (RNNs) </a:t>
            </a:r>
            <a:r>
              <a:rPr lang="en-US" altLang="zh-CN" sz="2400" dirty="0"/>
              <a:t>are widely used in skeleton-based action recognition. , which divides joints into multiple parts, feeds them to corresponding subnets, and further fuses the features extracted from subnets in a hierarchical way. </a:t>
            </a:r>
            <a:r>
              <a:rPr lang="en-US" altLang="zh-CN" sz="2400" dirty="0">
                <a:solidFill>
                  <a:srgbClr val="FF0000"/>
                </a:solidFill>
              </a:rPr>
              <a:t>CNNs</a:t>
            </a:r>
            <a:r>
              <a:rPr lang="en-US" altLang="zh-CN" sz="2400" dirty="0"/>
              <a:t> have also shown great potential for action recognition.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444" y="2062332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3D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关节坐标进行动作或情绪识别，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层次递归神经网络（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RNNs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将关节分为多个部分，分别输入到对应的子网中，并以层次化的方式融合从子网中提取的特征。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 Convolutional Neural Networks (CNNs)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除了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RNNs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CNNs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在动作识别中也显示出巨大的潜力。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8" y="1339850"/>
            <a:ext cx="599780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3"/>
            </p:custDataLst>
          </p:nvPr>
        </p:nvSpPr>
        <p:spPr>
          <a:xfrm>
            <a:off x="425123" y="472961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Recently, skeleton-based action recognition algorithms have been dominated by </a:t>
            </a:r>
            <a:r>
              <a:rPr lang="en-US" altLang="zh-CN" sz="2400" dirty="0">
                <a:solidFill>
                  <a:srgbClr val="FF0000"/>
                </a:solidFill>
              </a:rPr>
              <a:t>Graph Convolutional Networks (GCNs). </a:t>
            </a: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Spatial-Temporal Graph Convolutional Network (ST-GCN),</a:t>
            </a:r>
            <a:r>
              <a:rPr lang="en-US" altLang="zh-CN" sz="2400" dirty="0"/>
              <a:t> propose </a:t>
            </a:r>
            <a:r>
              <a:rPr lang="en-US" altLang="zh-CN" sz="2400" dirty="0">
                <a:solidFill>
                  <a:srgbClr val="FF0000"/>
                </a:solidFill>
              </a:rPr>
              <a:t>an Actional-Structural Graph Convolutional Network (AS-GCN)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444" y="2062332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Graph Convolutional Networks (GCNs)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近年来，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GCNs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在基于骨架的动作识别中占据了主导地位。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空间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-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时间图卷积网络（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ST-GCN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可以自动从关节坐标中提取空间和时间特征。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动作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-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结构图卷积网络（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AS-GCN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旨在学习特定于动作的潜在依赖关系。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            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235" y="2213610"/>
            <a:ext cx="4435475" cy="3428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 this section, we first make a definition and present a brief overview of the proposed method in </a:t>
            </a:r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III-A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 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Then, we elaborate the proposed bilateral posture and movement GCN(BPM-GCN) in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III-B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 including the details of the movement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stream and posture stream.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Besides, we introduce the PM Interacted feature fusion mechanism, which can effectively fuse the features from both streams, in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III-C</a:t>
            </a:r>
            <a:endParaRPr lang="en-US" alt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7745" y="1475105"/>
            <a:ext cx="4010660" cy="738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/>
              <a:t>III. METHODOLOGY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5977890" y="2017395"/>
            <a:ext cx="4617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A. Definition and Overview</a:t>
            </a:r>
            <a:r>
              <a:rPr lang="zh-CN" altLang="en-US" sz="2000"/>
              <a:t>（定义和概述）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5977890" y="2896235"/>
            <a:ext cx="4846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B. Bilateral Posture and Movement GCN</a:t>
            </a:r>
            <a:endParaRPr lang="en-US" altLang="zh-CN" sz="2000"/>
          </a:p>
          <a:p>
            <a:r>
              <a:rPr lang="zh-CN" altLang="en-US" sz="2000"/>
              <a:t>（双侧姿势和运动</a:t>
            </a:r>
            <a:r>
              <a:rPr lang="en-US" altLang="zh-CN" sz="2000"/>
              <a:t> GCN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977890" y="4032885"/>
            <a:ext cx="5099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C. BPM-GCN with PM-Interacted Feature Fusion</a:t>
            </a:r>
            <a:endParaRPr lang="en-US" altLang="zh-CN" sz="2000"/>
          </a:p>
          <a:p>
            <a:r>
              <a:rPr lang="zh-CN" altLang="en-US" sz="2000"/>
              <a:t>（</a:t>
            </a:r>
            <a:r>
              <a:rPr lang="en-US" altLang="zh-CN" sz="2000"/>
              <a:t> BPM-GCN</a:t>
            </a:r>
            <a:r>
              <a:rPr lang="zh-CN" altLang="en-US" sz="2000"/>
              <a:t>与</a:t>
            </a:r>
            <a:r>
              <a:rPr lang="en-US" altLang="zh-CN" sz="2000"/>
              <a:t>PM-</a:t>
            </a:r>
            <a:r>
              <a:rPr lang="zh-CN" altLang="en-US" sz="2000"/>
              <a:t>相互作用的特征融合）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1675" y="1336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Definition and Overview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34415" y="1786890"/>
            <a:ext cx="506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  <a:cs typeface="+mn-ea"/>
              </a:rPr>
              <a:t>定义阐述：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 sz="1200">
                <a:latin typeface="+mn-ea"/>
                <a:cs typeface="+mn-ea"/>
              </a:rPr>
              <a:t>一个基于骨骼的步态是由一系列的三维关节坐标来表示的。它可以表示为</a:t>
            </a:r>
            <a:r>
              <a:rPr lang="en-US" altLang="zh-CN" sz="1200">
                <a:latin typeface="+mn-ea"/>
                <a:cs typeface="+mn-ea"/>
              </a:rPr>
              <a:t>C</a:t>
            </a:r>
            <a:r>
              <a:rPr lang="en-US" altLang="en-US" sz="1200">
                <a:latin typeface="+mn-ea"/>
                <a:cs typeface="+mn-ea"/>
              </a:rPr>
              <a:t>×</a:t>
            </a:r>
            <a:r>
              <a:rPr lang="en-US" altLang="zh-CN" sz="1200">
                <a:latin typeface="+mn-ea"/>
                <a:cs typeface="+mn-ea"/>
              </a:rPr>
              <a:t>T</a:t>
            </a:r>
            <a:r>
              <a:rPr lang="en-US" altLang="en-US" sz="1200">
                <a:latin typeface="+mn-ea"/>
                <a:cs typeface="+mn-ea"/>
              </a:rPr>
              <a:t>×</a:t>
            </a:r>
            <a:r>
              <a:rPr lang="en-US" altLang="zh-CN" sz="1200">
                <a:latin typeface="+mn-ea"/>
                <a:cs typeface="+mn-ea"/>
              </a:rPr>
              <a:t>N</a:t>
            </a:r>
            <a:r>
              <a:rPr lang="zh-CN" altLang="en-US" sz="1200">
                <a:latin typeface="+mn-ea"/>
                <a:cs typeface="+mn-ea"/>
              </a:rPr>
              <a:t>，其中</a:t>
            </a:r>
            <a:r>
              <a:rPr lang="en-US" altLang="zh-CN" sz="1200">
                <a:latin typeface="+mn-ea"/>
                <a:cs typeface="+mn-ea"/>
              </a:rPr>
              <a:t>C</a:t>
            </a:r>
            <a:r>
              <a:rPr lang="zh-CN" altLang="en-US" sz="1200">
                <a:latin typeface="+mn-ea"/>
                <a:cs typeface="+mn-ea"/>
              </a:rPr>
              <a:t>是一个关节的属性维数（例如，如果我们用三维坐标表示每个关节，它是</a:t>
            </a:r>
            <a:r>
              <a:rPr lang="en-US" altLang="zh-CN" sz="1200">
                <a:latin typeface="+mn-ea"/>
                <a:cs typeface="+mn-ea"/>
              </a:rPr>
              <a:t>3</a:t>
            </a:r>
            <a:r>
              <a:rPr lang="zh-CN" altLang="en-US" sz="1200">
                <a:latin typeface="+mn-ea"/>
                <a:cs typeface="+mn-ea"/>
              </a:rPr>
              <a:t>）。</a:t>
            </a:r>
            <a:r>
              <a:rPr lang="en-US" altLang="zh-CN" sz="1200">
                <a:latin typeface="+mn-ea"/>
                <a:cs typeface="+mn-ea"/>
              </a:rPr>
              <a:t>T</a:t>
            </a:r>
            <a:r>
              <a:rPr lang="zh-CN" altLang="en-US" sz="1200">
                <a:latin typeface="+mn-ea"/>
                <a:cs typeface="+mn-ea"/>
              </a:rPr>
              <a:t>为时间序列的长度，</a:t>
            </a:r>
            <a:r>
              <a:rPr lang="en-US" altLang="zh-CN" sz="1200">
                <a:latin typeface="+mn-ea"/>
                <a:cs typeface="+mn-ea"/>
              </a:rPr>
              <a:t>N</a:t>
            </a:r>
            <a:r>
              <a:rPr lang="zh-CN" altLang="en-US" sz="1200">
                <a:latin typeface="+mn-ea"/>
                <a:cs typeface="+mn-ea"/>
              </a:rPr>
              <a:t>表示单个帧中的关节数。</a:t>
            </a:r>
            <a:endParaRPr lang="zh-CN" altLang="en-US" sz="1200">
              <a:latin typeface="+mn-ea"/>
              <a:cs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0" name="墨迹 19"/>
              <p14:cNvContentPartPr/>
              <p14:nvPr/>
            </p14:nvContentPartPr>
            <p14:xfrm>
              <a:off x="8067040" y="2510790"/>
              <a:ext cx="635" cy="6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"/>
            </p:blipFill>
            <p:spPr>
              <a:xfrm>
                <a:off x="8067040" y="2510790"/>
                <a:ext cx="635" cy="635"/>
              </a:xfrm>
              <a:prstGeom prst="rect"/>
            </p:spPr>
          </p:pic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75" y="1191260"/>
            <a:ext cx="4538980" cy="52609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" y="2847340"/>
            <a:ext cx="5182235" cy="33401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464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70" y="1464310"/>
            <a:ext cx="4250690" cy="38080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69690" y="5815330"/>
            <a:ext cx="5960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接下来，我们将简要介绍在我们的模型中使用的基本元素（即时空图卷积），然后详细介绍所提出的框架（</a:t>
            </a:r>
            <a:r>
              <a:rPr lang="en-US" altLang="zh-CN" sz="1600"/>
              <a:t>BPMGCN</a:t>
            </a:r>
            <a:r>
              <a:rPr lang="zh-CN" altLang="en-US" sz="1600"/>
              <a:t>）</a:t>
            </a:r>
            <a:endParaRPr lang="zh-CN" altLang="en-US" sz="16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" y="1191260"/>
            <a:ext cx="7281545" cy="42227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63029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1. Authors &amp; Abstract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2334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1785" y="1463675"/>
            <a:ext cx="4805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  </a:t>
            </a:r>
            <a:endParaRPr lang="zh-CN" altLang="en-US" sz="2400" b="1"/>
          </a:p>
        </p:txBody>
      </p:sp>
    </p:spTree>
    <p:custDataLst>
      <p:tags r:id="rId7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594995" y="344805"/>
            <a:ext cx="410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Bilateral Posture and Movement GCN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-92710" y="1485900"/>
            <a:ext cx="6898005" cy="722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NimbusRomNo9L-Medi"/>
                <a:ea typeface="NimbusRomNo9L-Medi"/>
              </a:rPr>
              <a:t>• Posture Stream and Affective Constraint.</a:t>
            </a:r>
            <a:endParaRPr lang="en-US" altLang="zh-CN" sz="2000" b="1">
              <a:solidFill>
                <a:srgbClr val="000000"/>
              </a:solidFill>
              <a:latin typeface="NimbusRomNo9L-Medi"/>
              <a:ea typeface="NimbusRomNo9L-Medi"/>
            </a:endParaRPr>
          </a:p>
          <a:p>
            <a:r>
              <a:rPr lang="en-US" altLang="zh-CN">
                <a:latin typeface="方正小标宋简体" panose="02000000000000000000" charset="-122"/>
                <a:ea typeface="方正小标宋简体" panose="02000000000000000000" charset="-122"/>
              </a:rPr>
              <a:t>                </a:t>
            </a:r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</a:rPr>
              <a:t>姿势流和情感约束</a:t>
            </a:r>
            <a:endParaRPr lang="zh-CN" altLang="en-US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4393565"/>
            <a:ext cx="9686925" cy="2352675"/>
          </a:xfrm>
          <a:prstGeom prst="rect">
            <a:avLst/>
          </a:prstGeom>
        </p:spPr>
      </p:pic>
      <p:sp>
        <p:nvSpPr>
          <p:cNvPr id="20" name="右箭头 19"/>
          <p:cNvSpPr/>
          <p:nvPr>
            <p:custDataLst>
              <p:tags r:id="rId2"/>
            </p:custDataLst>
          </p:nvPr>
        </p:nvSpPr>
        <p:spPr>
          <a:xfrm>
            <a:off x="3781425" y="2571750"/>
            <a:ext cx="1569085" cy="373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004820" y="2484755"/>
            <a:ext cx="198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汉仪颜楷简" panose="00020600040101010101" charset="-122"/>
                <a:ea typeface="汉仪颜楷简" panose="00020600040101010101" charset="-122"/>
              </a:rPr>
              <a:t>idea</a:t>
            </a:r>
            <a:endParaRPr lang="en-US" altLang="zh-CN" sz="2400"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95" y="1191260"/>
            <a:ext cx="6153150" cy="3133725"/>
          </a:xfrm>
          <a:prstGeom prst="rect">
            <a:avLst/>
          </a:prstGeom>
        </p:spPr>
      </p:pic>
      <p:sp>
        <p:nvSpPr>
          <p:cNvPr id="23" name="右箭头 22"/>
          <p:cNvSpPr/>
          <p:nvPr>
            <p:custDataLst>
              <p:tags r:id="rId4"/>
            </p:custDataLst>
          </p:nvPr>
        </p:nvSpPr>
        <p:spPr>
          <a:xfrm>
            <a:off x="3781425" y="3641725"/>
            <a:ext cx="1621155" cy="3829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71140" y="3573780"/>
            <a:ext cx="1169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汉仪颜楷简" panose="00020600040101010101" charset="-122"/>
                <a:ea typeface="汉仪颜楷简" panose="00020600040101010101" charset="-122"/>
              </a:rPr>
              <a:t>effect</a:t>
            </a:r>
            <a:endParaRPr lang="en-US" altLang="zh-CN" sz="2400">
              <a:latin typeface="汉仪颜楷简" panose="00020600040101010101" charset="-122"/>
              <a:ea typeface="汉仪颜楷简" panose="000206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23" grpId="0" bldLvl="0" animBg="1"/>
      <p:bldP spid="2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570" y="133635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NimbusRomNo9L-Medi"/>
                <a:ea typeface="NimbusRomNo9L-Medi"/>
              </a:rPr>
              <a:t>• Movement Stream.</a:t>
            </a:r>
            <a:endParaRPr lang="en-US" altLang="zh-CN" sz="2000" b="1">
              <a:solidFill>
                <a:srgbClr val="000000"/>
              </a:solidFill>
              <a:latin typeface="NimbusRomNo9L-Medi"/>
              <a:ea typeface="NimbusRomNo9L-Med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1899920"/>
            <a:ext cx="5941695" cy="1317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5" y="1899920"/>
            <a:ext cx="5981700" cy="22383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4356100"/>
            <a:ext cx="9744075" cy="2209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660" y="1258570"/>
            <a:ext cx="5171440" cy="50736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i="1">
                <a:solidFill>
                  <a:srgbClr val="000000"/>
                </a:solidFill>
                <a:latin typeface="NimbusRomNo9L-ReguItal"/>
                <a:ea typeface="NimbusRomNo9L-ReguItal"/>
              </a:rPr>
              <a:t>BPM-GCN with PM-Interacted Feature Fusion</a:t>
            </a:r>
            <a:endParaRPr lang="en-US" altLang="zh-CN" i="1">
              <a:solidFill>
                <a:srgbClr val="000000"/>
              </a:solidFill>
              <a:latin typeface="NimbusRomNo9L-ReguItal"/>
              <a:ea typeface="NimbusRomNo9L-ReguIt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1040" y="2247900"/>
            <a:ext cx="443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BPM-GCN</a:t>
            </a:r>
            <a:r>
              <a:rPr lang="zh-CN" altLang="en-US"/>
              <a:t>与</a:t>
            </a:r>
            <a:r>
              <a:rPr lang="en-US" altLang="zh-CN"/>
              <a:t>PM-</a:t>
            </a:r>
            <a:r>
              <a:rPr lang="zh-CN" altLang="en-US"/>
              <a:t>相互作用的特征融合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90" y="1336675"/>
            <a:ext cx="5448935" cy="5213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943350"/>
            <a:ext cx="5632450" cy="2057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34255" y="17233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reason</a:t>
            </a:r>
            <a:r>
              <a:rPr lang="zh-CN" altLang="en-US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：</a:t>
            </a:r>
            <a:endParaRPr lang="zh-CN" altLang="en-US" sz="24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2145" y="3353435"/>
            <a:ext cx="312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华康行楷体 W5" panose="03000509000000000000" charset="-122"/>
              </a:rPr>
              <a:t>fuction</a:t>
            </a:r>
            <a:r>
              <a:rPr lang="zh-CN" altLang="en-US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华康行楷体 W5" panose="03000509000000000000" charset="-122"/>
              </a:rPr>
              <a:t>：</a:t>
            </a:r>
            <a:endParaRPr lang="zh-CN" altLang="en-US" sz="240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华康行楷体 W5" panose="03000509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 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endParaRPr lang="zh-CN" altLang="en-US" sz="2400" b="1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+mn-ea"/>
              <a:ea typeface="+mn-ea"/>
              <a:cs typeface="+mn-ea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63" y="1261232"/>
            <a:ext cx="5978937" cy="2308324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572634" y="1261232"/>
            <a:ext cx="5369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Modern No. 20" panose="02070704070505020303" pitchFamily="18" charset="0"/>
                <a:ea typeface="宋体" panose="02010600030101010101" pitchFamily="2" charset="-122"/>
              </a:rPr>
              <a:t>总起：</a:t>
            </a:r>
            <a:endParaRPr lang="en-US" altLang="zh-CN" dirty="0">
              <a:solidFill>
                <a:srgbClr val="92D050"/>
              </a:solidFill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IV-A: </a:t>
            </a:r>
            <a:r>
              <a:rPr lang="en-US" altLang="zh-CN" dirty="0">
                <a:highlight>
                  <a:srgbClr val="FFFF00"/>
                </a:highlight>
                <a:latin typeface="Modern No. 20" panose="02070704070505020303" pitchFamily="18" charset="0"/>
                <a:ea typeface="宋体" panose="02010600030101010101" pitchFamily="2" charset="-122"/>
              </a:rPr>
              <a:t>Experiment Setup  </a:t>
            </a:r>
            <a:endParaRPr lang="en-US" altLang="zh-CN" dirty="0">
              <a:highlight>
                <a:srgbClr val="FFFF00"/>
              </a:highlight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r>
              <a:rPr lang="en-US" altLang="zh-CN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  <a:ea typeface="宋体" panose="02010600030101010101" pitchFamily="2" charset="-122"/>
              </a:rPr>
              <a:t>implementation details</a:t>
            </a:r>
            <a:endParaRPr lang="en-US" altLang="zh-CN" b="0" dirty="0">
              <a:solidFill>
                <a:srgbClr val="FF0000"/>
              </a:solidFill>
              <a:effectLst/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IV-B: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odern No. 20" panose="02070704070505020303" pitchFamily="18" charset="0"/>
              </a:rPr>
              <a:t>Comparison with SOTAs</a:t>
            </a:r>
            <a:endParaRPr lang="en-US" altLang="zh-CN" sz="18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Modern No. 20" panose="02070704070505020303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analysis of the proposed BPM-GCN</a:t>
            </a:r>
            <a:endParaRPr lang="en-US" altLang="zh-CN" dirty="0">
              <a:solidFill>
                <a:srgbClr val="FF0000"/>
              </a:solidFill>
              <a:highlight>
                <a:srgbClr val="00FFFF"/>
              </a:highlight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endParaRPr lang="en-US" altLang="zh-CN" b="0" dirty="0">
              <a:solidFill>
                <a:srgbClr val="7030A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IV-C: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NimbusRomNo9L-ReguItal"/>
              </a:rPr>
              <a:t>Ablation Studies</a:t>
            </a:r>
            <a:endParaRPr lang="en-US" altLang="zh-CN" sz="1800" b="0" dirty="0">
              <a:solidFill>
                <a:srgbClr val="000000"/>
              </a:solidFill>
              <a:effectLst/>
              <a:highlight>
                <a:srgbClr val="FF00FF"/>
              </a:highlight>
              <a:latin typeface="NimbusRomNo9L-ReguItal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ablation studies</a:t>
            </a:r>
            <a:endParaRPr lang="en-US" altLang="zh-CN" sz="1800" b="0" dirty="0">
              <a:solidFill>
                <a:srgbClr val="FF0000"/>
              </a:solidFill>
              <a:effectLst/>
              <a:latin typeface="Modern No. 20" panose="02070704070505020303" pitchFamily="18" charset="0"/>
            </a:endParaRPr>
          </a:p>
          <a:p>
            <a:endParaRPr lang="en-US" altLang="zh-CN" dirty="0">
              <a:solidFill>
                <a:srgbClr val="7030A0"/>
              </a:solidFill>
              <a:highlight>
                <a:srgbClr val="00FFFF"/>
              </a:highlight>
              <a:latin typeface="Modern No. 20" panose="02070704070505020303" pitchFamily="18" charset="0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IV-D: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NimbusRomNo9L-ReguItal"/>
              </a:rPr>
              <a:t>Discussion about the Performance Improvement </a:t>
            </a:r>
            <a:endParaRPr lang="en-US" altLang="zh-CN" sz="18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NimbusRomNo9L-ReguItal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overall </a:t>
            </a:r>
            <a:r>
              <a:rPr lang="en-US" altLang="zh-CN" sz="1800" b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performance improvement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655476" y="3795619"/>
            <a:ext cx="5885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Connective words: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First…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Then…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Furthermore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…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Finally…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accent1"/>
                </a:solidFill>
                <a:effectLst/>
                <a:latin typeface="NimbusRomNo9L-ReguItal"/>
              </a:rPr>
              <a:t>A. Experiment Setup</a:t>
            </a:r>
            <a:endParaRPr lang="zh-CN" alt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6" y="942461"/>
            <a:ext cx="4630404" cy="57377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370595" y="988240"/>
            <a:ext cx="6302610" cy="17235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数据集介绍</a:t>
            </a:r>
            <a:r>
              <a:rPr lang="zh-CN" altLang="en-US" sz="1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Emotion-Gait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：包含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2,177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个真实步态和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1,000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个人造步态，涵盖四种情绪类别：快乐、悲伤、愤怒和中性。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ELMB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en-US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用于与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State-of-the-Art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，即最先进的）方法进行比较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3,924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个步态，其中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1,835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个有情绪标签，由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个标注者提供。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情绪类别的比例为：快乐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58%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，悲伤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，愤怒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23%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，中性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70595" y="2840435"/>
            <a:ext cx="6378975" cy="1005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数据预处理：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对于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1,835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个样本的子集，作者每隔五帧采样一次。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对于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342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个样本的子集，作者取每个步态的前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</a:t>
            </a:r>
            <a:r>
              <a:rPr lang="zh-CN" altLang="en-US" sz="1400" dirty="0">
                <a:solidFill>
                  <a:srgbClr val="060607"/>
                </a:solidFill>
                <a:latin typeface="-apple-system"/>
              </a:rPr>
              <a:t>，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如果这些样本的总帧数少于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帧，作者通过用零填充的方式将它们扩展到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帧。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0595" y="4040980"/>
            <a:ext cx="6044859" cy="7886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最终数据集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经过上述处理后，作者最终得到了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2,177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个真实步态，每个步态包含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帧，用于他们的实验。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0595" y="5124322"/>
            <a:ext cx="6583854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数据集分割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根据文献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[30]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的建议，数据集被分成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9:1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的比例用于训练和测试，即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90%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用于训练，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10%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用于测试。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noProof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112" y="181414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accent1"/>
                </a:solidFill>
                <a:effectLst/>
                <a:latin typeface="NimbusRomNo9L-ReguItal"/>
              </a:rPr>
              <a:t>A. Experiment Setup</a:t>
            </a:r>
            <a:endParaRPr lang="zh-CN" alt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13" y="1092541"/>
            <a:ext cx="4293696" cy="23364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3" y="3373031"/>
            <a:ext cx="4293696" cy="8796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10" y="1092541"/>
            <a:ext cx="4019678" cy="52100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0113" y="4414847"/>
            <a:ext cx="4107093" cy="54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空间</a:t>
            </a:r>
            <a:r>
              <a:rPr lang="en-US" altLang="zh-CN" sz="1400" b="1" i="0" dirty="0">
                <a:solidFill>
                  <a:srgbClr val="060607"/>
                </a:solidFill>
                <a:effectLst/>
                <a:latin typeface="-apple-system"/>
              </a:rPr>
              <a:t>-</a:t>
            </a: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时间图卷积网络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：模型遵循文献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[41]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中的方法，使用空间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-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时间图卷积（</a:t>
            </a:r>
            <a:r>
              <a:rPr lang="en-US" altLang="zh-CN" sz="1400" b="0" i="0" dirty="0" err="1">
                <a:solidFill>
                  <a:srgbClr val="060607"/>
                </a:solidFill>
                <a:effectLst/>
                <a:latin typeface="-apple-system"/>
              </a:rPr>
              <a:t>STConv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）块构建网络。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113" y="5194884"/>
            <a:ext cx="4333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姿势流</a:t>
            </a:r>
            <a:r>
              <a:rPr lang="zh-CN" altLang="en-US" sz="1400" b="1" dirty="0">
                <a:solidFill>
                  <a:srgbClr val="060607"/>
                </a:solidFill>
                <a:latin typeface="-apple-system"/>
              </a:rPr>
              <a:t>和</a:t>
            </a: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运动流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：输入输出通道和全连接层存在差异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493488" y="959191"/>
                <a:ext cx="3611097" cy="330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实验环境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</a:t>
                </a:r>
                <a:r>
                  <a:rPr lang="en-US" altLang="zh-CN" sz="1100" b="0" i="0" dirty="0" err="1">
                    <a:solidFill>
                      <a:srgbClr val="060607"/>
                    </a:solidFill>
                    <a:effectLst/>
                    <a:latin typeface="-apple-system"/>
                  </a:rPr>
                  <a:t>PyTorch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框架在单个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GTX 1080Ti GPU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上进行实验。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优化器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：使用小批量随机梯度下降（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SGD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）优化模型，设置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Nesterov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动量为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0.9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以加速训练过程。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学习率和权重衰减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：初始学习率设为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0.01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，每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30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epoch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除以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10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，权重衰减设为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0.001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训练时间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32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的批量大小训练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80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epoch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大约需要一个小时。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数据增强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：为了增强训练数据，通过随机选择小的旋转和平移来添加噪声，这一方法在文献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[77]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中提出。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训练方式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：姿势流和运动流可以分别优化，也可以一起优化（即损失函数为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100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zh-CN" altLang="en-US" sz="1100" b="0" i="0" smtClean="0">
                        <a:solidFill>
                          <a:srgbClr val="060607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1100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𝑐𝑙𝑠</m:t>
                        </m:r>
                      </m:sup>
                    </m:sSubSup>
                  </m:oMath>
                </a14:m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）。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测试预测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：测试时，通过平均两个流的分数来进行最终预测。</a:t>
                </a:r>
                <a:endParaRPr lang="zh-CN" altLang="en-US" sz="1100" b="0" i="0" dirty="0">
                  <a:solidFill>
                    <a:srgbClr val="060607"/>
                  </a:solidFill>
                  <a:effectLst/>
                  <a:latin typeface="-apple-system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488" y="959191"/>
                <a:ext cx="3611097" cy="3303853"/>
              </a:xfrm>
              <a:prstGeom prst="rect">
                <a:avLst/>
              </a:prstGeom>
              <a:blipFill rotWithShape="1">
                <a:blip r:embed="rId4"/>
                <a:stretch>
                  <a:fillRect l="-10" t="-10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580903" y="4702441"/>
            <a:ext cx="3421129" cy="64633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承上启下段</a:t>
            </a:r>
            <a:endParaRPr lang="en-US" altLang="zh-CN" sz="1200" dirty="0"/>
          </a:p>
          <a:p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通过对比，展示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200" dirty="0">
                <a:solidFill>
                  <a:srgbClr val="060607"/>
                </a:solidFill>
                <a:latin typeface="-apple-system"/>
              </a:rPr>
              <a:t>在</a:t>
            </a:r>
            <a:r>
              <a:rPr lang="zh-CN" altLang="en-US" sz="1200" b="1" i="0" dirty="0">
                <a:solidFill>
                  <a:srgbClr val="060607"/>
                </a:solidFill>
                <a:effectLst/>
                <a:latin typeface="-apple-system"/>
              </a:rPr>
              <a:t>步态情绪识别方法和</a:t>
            </a:r>
            <a:endParaRPr lang="en-US" altLang="zh-CN" sz="1200" b="1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sz="1200" b="1" i="0" dirty="0">
                <a:solidFill>
                  <a:srgbClr val="060607"/>
                </a:solidFill>
                <a:effectLst/>
                <a:latin typeface="-apple-system"/>
              </a:rPr>
              <a:t>动作识别方法上的优势</a:t>
            </a:r>
            <a:endParaRPr lang="en-US" altLang="zh-CN" sz="1200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430" y="942461"/>
            <a:ext cx="113792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• Comparison with Emotion-specific Methods.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Medi"/>
              </a:rPr>
              <a:t>Comparison with SOTA Action Recognition Methods.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1370014"/>
            <a:ext cx="10646310" cy="25330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4565736"/>
            <a:ext cx="11379207" cy="198638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037996" y="1372259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098" y="1113837"/>
            <a:ext cx="110990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Medi"/>
              </a:rPr>
              <a:t>Improving the Performance with the PM-interacted Feature Fusion Mechanism.</a:t>
            </a:r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331" y="1556006"/>
            <a:ext cx="9123468" cy="1978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8331" y="3882907"/>
            <a:ext cx="6603090" cy="1552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•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Difffculty</a:t>
            </a:r>
            <a:r>
              <a:rPr lang="en-US" altLang="zh-CN" sz="1400" dirty="0"/>
              <a:t> of recognizing different emotions</a:t>
            </a:r>
            <a:endParaRPr lang="en-US" altLang="zh-CN" sz="1400" dirty="0"/>
          </a:p>
          <a:p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实验结果显示，快乐情绪的识别准确率普遍超过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95%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，而中性情绪的识别准确率通常低于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45%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en-US" altLang="zh-CN" sz="1200" dirty="0"/>
              <a:t> </a:t>
            </a:r>
            <a:r>
              <a:rPr lang="zh-CN" altLang="zh-CN" sz="1200" dirty="0"/>
              <a:t>原因可能是：</a:t>
            </a:r>
            <a:endParaRPr lang="zh-CN" altLang="zh-CN" sz="1200" dirty="0"/>
          </a:p>
          <a:p>
            <a:r>
              <a:rPr lang="en-US" altLang="zh-CN" sz="1200" dirty="0"/>
              <a:t> 1. </a:t>
            </a:r>
            <a:r>
              <a:rPr lang="zh-CN" altLang="zh-CN" sz="1200" dirty="0"/>
              <a:t>数据类别不平衡（中性样本仅</a:t>
            </a:r>
            <a:r>
              <a:rPr lang="en-US" altLang="zh-CN" sz="1200" dirty="0"/>
              <a:t> 198 </a:t>
            </a:r>
            <a:r>
              <a:rPr lang="zh-CN" altLang="zh-CN" sz="1200" dirty="0"/>
              <a:t>个）</a:t>
            </a:r>
            <a:endParaRPr lang="zh-CN" altLang="zh-CN" sz="1200" dirty="0"/>
          </a:p>
          <a:p>
            <a:r>
              <a:rPr lang="en-US" altLang="zh-CN" sz="1200" dirty="0"/>
              <a:t> 2. </a:t>
            </a:r>
            <a:r>
              <a:rPr lang="zh-CN" altLang="zh-CN" sz="1200" dirty="0"/>
              <a:t>中性情感的固有难度较高（与正面或负面情感差异不明显）</a:t>
            </a:r>
            <a:endParaRPr lang="zh-CN" altLang="en-US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为了消除类别样本数量不平衡的影响，进行了一个实验，使得每个类别的样本数量相同。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结果显示，悲伤情绪最容易识别，愤怒情绪的识别准确率最低。</a:t>
            </a:r>
            <a:endParaRPr lang="zh-CN" altLang="en-US" sz="12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8331" y="5477015"/>
            <a:ext cx="7376569" cy="101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Effect of synthetic samples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通过将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Emotion-Gait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数据集中的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1000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个合成样本纳入训练集，观察到悲伤情绪的识别准确率有所提高，而愤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怒和中性情绪的识别准确率提高不一致。</a:t>
            </a:r>
            <a:endParaRPr lang="zh-CN" altLang="en-US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使用合成样本后，除了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，其他方法的快乐情绪识别准确率有所下降，整体准确率也有所下降。</a:t>
            </a:r>
            <a:endParaRPr lang="zh-CN" altLang="en-US" sz="12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037996" y="1372259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1512" y="1226032"/>
            <a:ext cx="5842802" cy="15848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6" y="1124821"/>
            <a:ext cx="5119814" cy="29451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8638" y="4284187"/>
            <a:ext cx="7002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计算成本：</a:t>
            </a:r>
            <a:endParaRPr lang="en-US" altLang="zh-CN" sz="1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对比了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SOTA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方法的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FLOPs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（计算量）、参数数量、训练时间和推理时间。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kern="1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的参数增加量适中（增加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7.27M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参数），但性能提升显著（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7.22%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的准确率收益）。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实际意义：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</a:t>
            </a:r>
            <a:r>
              <a:rPr lang="en-US" altLang="zh-CN" sz="1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兼具较低的存储与计算成本和出色的性能，具有实际应用价值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09848" y="2993545"/>
            <a:ext cx="5216375" cy="77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kern="1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⋇:  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这是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的改进版本，它引入了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PM-Interacted Feature Fusion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（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PM-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交互特征融合）机制。这种机制允许姿势流和运动流之间共享特征</a:t>
            </a:r>
            <a:endParaRPr lang="zh-CN" altLang="en-US" sz="1400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233680"/>
            <a:ext cx="8161020" cy="3108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15" y="1786890"/>
            <a:ext cx="6362065" cy="353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3423920"/>
            <a:ext cx="6342380" cy="325247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545955" y="233680"/>
            <a:ext cx="2454275" cy="7524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Author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426845"/>
            <a:ext cx="5934075" cy="22155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" y="3732530"/>
            <a:ext cx="4001770" cy="26390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85" y="4622800"/>
            <a:ext cx="4686300" cy="17335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155" y="1429385"/>
            <a:ext cx="4030345" cy="28867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285240"/>
            <a:ext cx="5330825" cy="58674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Performance Impoevement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Experiments:Ablation studies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925955"/>
            <a:ext cx="5924550" cy="412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05" y="1336675"/>
            <a:ext cx="3669030" cy="25374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05" y="3956050"/>
            <a:ext cx="3669665" cy="2707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929765"/>
            <a:ext cx="6678930" cy="3039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10" y="1816735"/>
            <a:ext cx="4438650" cy="3329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1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2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  <a:endParaRPr lang="zh-CN" alt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5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        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itle 3"/>
          <p:cNvSpPr txBox="1"/>
          <p:nvPr>
            <p:custDataLst>
              <p:tags r:id="rId6"/>
            </p:custDataLst>
          </p:nvPr>
        </p:nvSpPr>
        <p:spPr>
          <a:xfrm>
            <a:off x="472440" y="3816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Conclusion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336675"/>
            <a:ext cx="4902835" cy="502094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5213350" y="1660525"/>
            <a:ext cx="1569085" cy="373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174615" y="3046095"/>
            <a:ext cx="1621155" cy="3829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135880" y="4622165"/>
            <a:ext cx="1724660" cy="344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083810" y="5352415"/>
            <a:ext cx="1776730" cy="3765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795770" y="1660525"/>
            <a:ext cx="491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Motivate</a:t>
            </a:r>
            <a:r>
              <a:rPr lang="zh-CN" altLang="en-US"/>
              <a:t>（</a:t>
            </a:r>
            <a:r>
              <a:rPr lang="en-US" altLang="zh-CN"/>
              <a:t>WHY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82435" y="3053080"/>
            <a:ext cx="496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Methods</a:t>
            </a:r>
            <a:r>
              <a:rPr lang="zh-CN" altLang="en-US"/>
              <a:t>（</a:t>
            </a:r>
            <a:r>
              <a:rPr lang="en-US" altLang="zh-CN"/>
              <a:t>HOW TO DO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60540" y="4615180"/>
            <a:ext cx="3799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Experiment</a:t>
            </a:r>
            <a:r>
              <a:rPr lang="zh-CN" altLang="en-US"/>
              <a:t>（</a:t>
            </a:r>
            <a:r>
              <a:rPr lang="en-US" altLang="zh-CN"/>
              <a:t>SHOW EFFECT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860540" y="5351780"/>
            <a:ext cx="437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Future</a:t>
            </a:r>
            <a:r>
              <a:rPr lang="zh-CN" altLang="en-US"/>
              <a:t>（</a:t>
            </a:r>
            <a:r>
              <a:rPr lang="en-US" altLang="zh-CN"/>
              <a:t>MORE AFFECT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053" y="1797889"/>
            <a:ext cx="10483814" cy="698986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489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Thanks for your attention</a:t>
            </a:r>
            <a:endParaRPr lang="en-US" sz="489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4887" y="3080418"/>
            <a:ext cx="1532652" cy="466542"/>
          </a:xfrm>
        </p:spPr>
        <p:txBody>
          <a:bodyPr>
            <a:normAutofit lnSpcReduction="10000"/>
          </a:bodyPr>
          <a:lstStyle/>
          <a:p>
            <a:r>
              <a:rPr lang="en-US" altLang="zh-TW" sz="28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Q &amp; A</a:t>
            </a:r>
            <a:endParaRPr lang="en-US" altLang="zh-TW" sz="2800" b="1" dirty="0">
              <a:solidFill>
                <a:schemeClr val="tx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" y="4334286"/>
            <a:ext cx="2824367" cy="2523714"/>
          </a:xfrm>
          <a:custGeom>
            <a:avLst/>
            <a:gdLst>
              <a:gd name="connsiteX0" fmla="*/ 1562100 w 2824367"/>
              <a:gd name="connsiteY0" fmla="*/ 0 h 2523714"/>
              <a:gd name="connsiteX1" fmla="*/ 2767492 w 2824367"/>
              <a:gd name="connsiteY1" fmla="*/ 568460 h 2523714"/>
              <a:gd name="connsiteX2" fmla="*/ 2824367 w 2824367"/>
              <a:gd name="connsiteY2" fmla="*/ 644517 h 2523714"/>
              <a:gd name="connsiteX3" fmla="*/ 2824367 w 2824367"/>
              <a:gd name="connsiteY3" fmla="*/ 2479684 h 2523714"/>
              <a:gd name="connsiteX4" fmla="*/ 2791441 w 2824367"/>
              <a:gd name="connsiteY4" fmla="*/ 2523714 h 2523714"/>
              <a:gd name="connsiteX5" fmla="*/ 332759 w 2824367"/>
              <a:gd name="connsiteY5" fmla="*/ 2523714 h 2523714"/>
              <a:gd name="connsiteX6" fmla="*/ 266782 w 2824367"/>
              <a:gd name="connsiteY6" fmla="*/ 2435485 h 2523714"/>
              <a:gd name="connsiteX7" fmla="*/ 0 w 2824367"/>
              <a:gd name="connsiteY7" fmla="*/ 1562100 h 2523714"/>
              <a:gd name="connsiteX8" fmla="*/ 1562100 w 2824367"/>
              <a:gd name="connsiteY8" fmla="*/ 0 h 2523714"/>
            </a:gdLst>
            <a:ahLst/>
            <a:cxnLst/>
            <a:rect l="l" t="t" r="r" b="b"/>
            <a:pathLst>
              <a:path w="2824367" h="2523714">
                <a:moveTo>
                  <a:pt x="1562100" y="0"/>
                </a:moveTo>
                <a:cubicBezTo>
                  <a:pt x="2047382" y="0"/>
                  <a:pt x="2480980" y="221287"/>
                  <a:pt x="2767492" y="568460"/>
                </a:cubicBezTo>
                <a:lnTo>
                  <a:pt x="2824367" y="644517"/>
                </a:lnTo>
                <a:lnTo>
                  <a:pt x="2824367" y="2479684"/>
                </a:lnTo>
                <a:lnTo>
                  <a:pt x="2791441" y="2523714"/>
                </a:lnTo>
                <a:lnTo>
                  <a:pt x="332759" y="2523714"/>
                </a:lnTo>
                <a:lnTo>
                  <a:pt x="266782" y="2435485"/>
                </a:lnTo>
                <a:cubicBezTo>
                  <a:pt x="98350" y="2186172"/>
                  <a:pt x="0" y="1885622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0344150" y="1"/>
            <a:ext cx="1847851" cy="2435225"/>
          </a:xfrm>
          <a:custGeom>
            <a:avLst/>
            <a:gdLst>
              <a:gd name="connsiteX0" fmla="*/ 0 w 1847851"/>
              <a:gd name="connsiteY0" fmla="*/ 0 h 2435225"/>
              <a:gd name="connsiteX1" fmla="*/ 1581227 w 1847851"/>
              <a:gd name="connsiteY1" fmla="*/ 0 h 2435225"/>
              <a:gd name="connsiteX2" fmla="*/ 1659314 w 1847851"/>
              <a:gd name="connsiteY2" fmla="*/ 128535 h 2435225"/>
              <a:gd name="connsiteX3" fmla="*/ 1847851 w 1847851"/>
              <a:gd name="connsiteY3" fmla="*/ 873125 h 2435225"/>
              <a:gd name="connsiteX4" fmla="*/ 285751 w 1847851"/>
              <a:gd name="connsiteY4" fmla="*/ 2435225 h 2435225"/>
              <a:gd name="connsiteX5" fmla="*/ 126035 w 1847851"/>
              <a:gd name="connsiteY5" fmla="*/ 2427160 h 2435225"/>
              <a:gd name="connsiteX6" fmla="*/ 0 w 1847851"/>
              <a:gd name="connsiteY6" fmla="*/ 2407925 h 2435225"/>
            </a:gdLst>
            <a:ahLst/>
            <a:cxnLst/>
            <a:rect l="l" t="t" r="r" b="b"/>
            <a:pathLst>
              <a:path w="1847851" h="2435225">
                <a:moveTo>
                  <a:pt x="0" y="0"/>
                </a:moveTo>
                <a:lnTo>
                  <a:pt x="1581227" y="0"/>
                </a:lnTo>
                <a:lnTo>
                  <a:pt x="1659314" y="128535"/>
                </a:lnTo>
                <a:cubicBezTo>
                  <a:pt x="1779553" y="349875"/>
                  <a:pt x="1847851" y="603524"/>
                  <a:pt x="1847851" y="873125"/>
                </a:cubicBezTo>
                <a:cubicBezTo>
                  <a:pt x="1847851" y="1735849"/>
                  <a:pt x="1148475" y="2435225"/>
                  <a:pt x="285751" y="2435225"/>
                </a:cubicBezTo>
                <a:cubicBezTo>
                  <a:pt x="231831" y="2435225"/>
                  <a:pt x="178549" y="2432493"/>
                  <a:pt x="126035" y="2427160"/>
                </a:cubicBezTo>
                <a:lnTo>
                  <a:pt x="0" y="24079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9029332" y="0"/>
            <a:ext cx="3124200" cy="1562100"/>
          </a:xfrm>
          <a:custGeom>
            <a:avLst/>
            <a:gdLst>
              <a:gd name="connsiteX0" fmla="*/ 0 w 3124200"/>
              <a:gd name="connsiteY0" fmla="*/ 0 h 1562100"/>
              <a:gd name="connsiteX1" fmla="*/ 3124200 w 3124200"/>
              <a:gd name="connsiteY1" fmla="*/ 0 h 1562100"/>
              <a:gd name="connsiteX2" fmla="*/ 1562100 w 3124200"/>
              <a:gd name="connsiteY2" fmla="*/ 1562100 h 1562100"/>
              <a:gd name="connsiteX3" fmla="*/ 0 w 3124200"/>
              <a:gd name="connsiteY3" fmla="*/ 0 h 1562100"/>
            </a:gdLst>
            <a:ahLst/>
            <a:cxnLst/>
            <a:rect l="l" t="t" r="r" b="b"/>
            <a:pathLst>
              <a:path w="3124200" h="1562100">
                <a:moveTo>
                  <a:pt x="0" y="0"/>
                </a:moveTo>
                <a:lnTo>
                  <a:pt x="3124200" y="0"/>
                </a:lnTo>
                <a:cubicBezTo>
                  <a:pt x="3124200" y="862724"/>
                  <a:pt x="2424824" y="1562100"/>
                  <a:pt x="1562100" y="1562100"/>
                </a:cubicBezTo>
                <a:cubicBezTo>
                  <a:pt x="699376" y="1562100"/>
                  <a:pt x="0" y="86272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623889" y="5105798"/>
            <a:ext cx="3124200" cy="1752203"/>
          </a:xfrm>
          <a:custGeom>
            <a:avLst/>
            <a:gdLst>
              <a:gd name="connsiteX0" fmla="*/ 1562100 w 3124200"/>
              <a:gd name="connsiteY0" fmla="*/ 0 h 1752203"/>
              <a:gd name="connsiteX1" fmla="*/ 3124200 w 3124200"/>
              <a:gd name="connsiteY1" fmla="*/ 1562100 h 1752203"/>
              <a:gd name="connsiteX2" fmla="*/ 3116135 w 3124200"/>
              <a:gd name="connsiteY2" fmla="*/ 1721816 h 1752203"/>
              <a:gd name="connsiteX3" fmla="*/ 3111497 w 3124200"/>
              <a:gd name="connsiteY3" fmla="*/ 1752203 h 1752203"/>
              <a:gd name="connsiteX4" fmla="*/ 12703 w 3124200"/>
              <a:gd name="connsiteY4" fmla="*/ 1752203 h 1752203"/>
              <a:gd name="connsiteX5" fmla="*/ 8065 w 3124200"/>
              <a:gd name="connsiteY5" fmla="*/ 1721816 h 1752203"/>
              <a:gd name="connsiteX6" fmla="*/ 0 w 3124200"/>
              <a:gd name="connsiteY6" fmla="*/ 1562100 h 1752203"/>
              <a:gd name="connsiteX7" fmla="*/ 1562100 w 3124200"/>
              <a:gd name="connsiteY7" fmla="*/ 0 h 1752203"/>
            </a:gdLst>
            <a:ahLst/>
            <a:cxnLst/>
            <a:rect l="l" t="t" r="r" b="b"/>
            <a:pathLst>
              <a:path w="3124200" h="1752203">
                <a:moveTo>
                  <a:pt x="1562100" y="0"/>
                </a:moveTo>
                <a:cubicBezTo>
                  <a:pt x="2424824" y="0"/>
                  <a:pt x="3124200" y="699376"/>
                  <a:pt x="3124200" y="1562100"/>
                </a:cubicBezTo>
                <a:cubicBezTo>
                  <a:pt x="3124200" y="1616021"/>
                  <a:pt x="3121468" y="1669303"/>
                  <a:pt x="3116135" y="1721816"/>
                </a:cubicBezTo>
                <a:lnTo>
                  <a:pt x="3111497" y="1752203"/>
                </a:lnTo>
                <a:lnTo>
                  <a:pt x="12703" y="1752203"/>
                </a:lnTo>
                <a:lnTo>
                  <a:pt x="8065" y="1721816"/>
                </a:lnTo>
                <a:cubicBezTo>
                  <a:pt x="2732" y="1669303"/>
                  <a:pt x="0" y="1616021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23889" y="607652"/>
            <a:ext cx="5472113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-711166" y="1919915"/>
            <a:ext cx="3240000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239500" y="983969"/>
            <a:ext cx="3259587" cy="526637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81270" y="2297430"/>
            <a:ext cx="3491230" cy="2037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Abstract</a:t>
            </a:r>
            <a:endParaRPr kumimoji="1" lang="en-US" altLang="zh-CN" sz="6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911090" y="1831340"/>
            <a:ext cx="3519170" cy="90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161535" y="5545883"/>
            <a:ext cx="2700773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7732935" y="429372"/>
            <a:ext cx="108000" cy="1570756"/>
          </a:xfrm>
          <a:custGeom>
            <a:avLst/>
            <a:gdLst>
              <a:gd name="connsiteX0" fmla="*/ 54000 w 108000"/>
              <a:gd name="connsiteY0" fmla="*/ 1462756 h 1570756"/>
              <a:gd name="connsiteX1" fmla="*/ 108000 w 108000"/>
              <a:gd name="connsiteY1" fmla="*/ 1516756 h 1570756"/>
              <a:gd name="connsiteX2" fmla="*/ 54000 w 108000"/>
              <a:gd name="connsiteY2" fmla="*/ 1570756 h 1570756"/>
              <a:gd name="connsiteX3" fmla="*/ 0 w 108000"/>
              <a:gd name="connsiteY3" fmla="*/ 1516756 h 1570756"/>
              <a:gd name="connsiteX4" fmla="*/ 54000 w 108000"/>
              <a:gd name="connsiteY4" fmla="*/ 1462756 h 1570756"/>
              <a:gd name="connsiteX5" fmla="*/ 54000 w 108000"/>
              <a:gd name="connsiteY5" fmla="*/ 1253790 h 1570756"/>
              <a:gd name="connsiteX6" fmla="*/ 108000 w 108000"/>
              <a:gd name="connsiteY6" fmla="*/ 1307790 h 1570756"/>
              <a:gd name="connsiteX7" fmla="*/ 54000 w 108000"/>
              <a:gd name="connsiteY7" fmla="*/ 1361790 h 1570756"/>
              <a:gd name="connsiteX8" fmla="*/ 0 w 108000"/>
              <a:gd name="connsiteY8" fmla="*/ 1307790 h 1570756"/>
              <a:gd name="connsiteX9" fmla="*/ 54000 w 108000"/>
              <a:gd name="connsiteY9" fmla="*/ 1253790 h 1570756"/>
              <a:gd name="connsiteX10" fmla="*/ 54000 w 108000"/>
              <a:gd name="connsiteY10" fmla="*/ 1044825 h 1570756"/>
              <a:gd name="connsiteX11" fmla="*/ 108000 w 108000"/>
              <a:gd name="connsiteY11" fmla="*/ 1098825 h 1570756"/>
              <a:gd name="connsiteX12" fmla="*/ 54000 w 108000"/>
              <a:gd name="connsiteY12" fmla="*/ 1152825 h 1570756"/>
              <a:gd name="connsiteX13" fmla="*/ 0 w 108000"/>
              <a:gd name="connsiteY13" fmla="*/ 1098825 h 1570756"/>
              <a:gd name="connsiteX14" fmla="*/ 54000 w 108000"/>
              <a:gd name="connsiteY14" fmla="*/ 1044825 h 1570756"/>
              <a:gd name="connsiteX15" fmla="*/ 54000 w 108000"/>
              <a:gd name="connsiteY15" fmla="*/ 835860 h 1570756"/>
              <a:gd name="connsiteX16" fmla="*/ 108000 w 108000"/>
              <a:gd name="connsiteY16" fmla="*/ 889860 h 1570756"/>
              <a:gd name="connsiteX17" fmla="*/ 54000 w 108000"/>
              <a:gd name="connsiteY17" fmla="*/ 943860 h 1570756"/>
              <a:gd name="connsiteX18" fmla="*/ 0 w 108000"/>
              <a:gd name="connsiteY18" fmla="*/ 889860 h 1570756"/>
              <a:gd name="connsiteX19" fmla="*/ 54000 w 108000"/>
              <a:gd name="connsiteY19" fmla="*/ 835860 h 1570756"/>
              <a:gd name="connsiteX20" fmla="*/ 54000 w 108000"/>
              <a:gd name="connsiteY20" fmla="*/ 626895 h 1570756"/>
              <a:gd name="connsiteX21" fmla="*/ 108000 w 108000"/>
              <a:gd name="connsiteY21" fmla="*/ 680895 h 1570756"/>
              <a:gd name="connsiteX22" fmla="*/ 54000 w 108000"/>
              <a:gd name="connsiteY22" fmla="*/ 734895 h 1570756"/>
              <a:gd name="connsiteX23" fmla="*/ 0 w 108000"/>
              <a:gd name="connsiteY23" fmla="*/ 680895 h 1570756"/>
              <a:gd name="connsiteX24" fmla="*/ 54000 w 108000"/>
              <a:gd name="connsiteY24" fmla="*/ 626895 h 1570756"/>
              <a:gd name="connsiteX25" fmla="*/ 54000 w 108000"/>
              <a:gd name="connsiteY25" fmla="*/ 417930 h 1570756"/>
              <a:gd name="connsiteX26" fmla="*/ 108000 w 108000"/>
              <a:gd name="connsiteY26" fmla="*/ 471930 h 1570756"/>
              <a:gd name="connsiteX27" fmla="*/ 54000 w 108000"/>
              <a:gd name="connsiteY27" fmla="*/ 525930 h 1570756"/>
              <a:gd name="connsiteX28" fmla="*/ 0 w 108000"/>
              <a:gd name="connsiteY28" fmla="*/ 471930 h 1570756"/>
              <a:gd name="connsiteX29" fmla="*/ 54000 w 108000"/>
              <a:gd name="connsiteY29" fmla="*/ 417930 h 1570756"/>
              <a:gd name="connsiteX30" fmla="*/ 54000 w 108000"/>
              <a:gd name="connsiteY30" fmla="*/ 208965 h 1570756"/>
              <a:gd name="connsiteX31" fmla="*/ 108000 w 108000"/>
              <a:gd name="connsiteY31" fmla="*/ 262965 h 1570756"/>
              <a:gd name="connsiteX32" fmla="*/ 54000 w 108000"/>
              <a:gd name="connsiteY32" fmla="*/ 316965 h 1570756"/>
              <a:gd name="connsiteX33" fmla="*/ 0 w 108000"/>
              <a:gd name="connsiteY33" fmla="*/ 262965 h 1570756"/>
              <a:gd name="connsiteX34" fmla="*/ 54000 w 108000"/>
              <a:gd name="connsiteY34" fmla="*/ 208965 h 1570756"/>
              <a:gd name="connsiteX35" fmla="*/ 54000 w 108000"/>
              <a:gd name="connsiteY35" fmla="*/ 0 h 1570756"/>
              <a:gd name="connsiteX36" fmla="*/ 108000 w 108000"/>
              <a:gd name="connsiteY36" fmla="*/ 54000 h 1570756"/>
              <a:gd name="connsiteX37" fmla="*/ 54000 w 108000"/>
              <a:gd name="connsiteY37" fmla="*/ 108000 h 1570756"/>
              <a:gd name="connsiteX38" fmla="*/ 0 w 108000"/>
              <a:gd name="connsiteY38" fmla="*/ 54000 h 1570756"/>
              <a:gd name="connsiteX39" fmla="*/ 54000 w 108000"/>
              <a:gd name="connsiteY39" fmla="*/ 0 h 1570756"/>
            </a:gdLst>
            <a:ahLst/>
            <a:cxnLst/>
            <a:rect l="l" t="t" r="r" b="b"/>
            <a:pathLst>
              <a:path w="108000" h="1570756">
                <a:moveTo>
                  <a:pt x="54000" y="1462756"/>
                </a:moveTo>
                <a:cubicBezTo>
                  <a:pt x="83823" y="1462756"/>
                  <a:pt x="108000" y="1486933"/>
                  <a:pt x="108000" y="1516756"/>
                </a:cubicBezTo>
                <a:cubicBezTo>
                  <a:pt x="108000" y="1546579"/>
                  <a:pt x="83823" y="1570756"/>
                  <a:pt x="54000" y="1570756"/>
                </a:cubicBezTo>
                <a:cubicBezTo>
                  <a:pt x="24177" y="1570756"/>
                  <a:pt x="0" y="1546579"/>
                  <a:pt x="0" y="1516756"/>
                </a:cubicBezTo>
                <a:cubicBezTo>
                  <a:pt x="0" y="1486933"/>
                  <a:pt x="24177" y="1462756"/>
                  <a:pt x="54000" y="1462756"/>
                </a:cubicBezTo>
                <a:close/>
                <a:moveTo>
                  <a:pt x="54000" y="1253790"/>
                </a:moveTo>
                <a:cubicBezTo>
                  <a:pt x="83823" y="1253790"/>
                  <a:pt x="108000" y="1277967"/>
                  <a:pt x="108000" y="1307790"/>
                </a:cubicBezTo>
                <a:cubicBezTo>
                  <a:pt x="108000" y="1337613"/>
                  <a:pt x="83823" y="1361790"/>
                  <a:pt x="54000" y="1361790"/>
                </a:cubicBezTo>
                <a:cubicBezTo>
                  <a:pt x="24177" y="1361790"/>
                  <a:pt x="0" y="1337613"/>
                  <a:pt x="0" y="1307790"/>
                </a:cubicBezTo>
                <a:cubicBezTo>
                  <a:pt x="0" y="1277967"/>
                  <a:pt x="24177" y="1253790"/>
                  <a:pt x="54000" y="1253790"/>
                </a:cubicBezTo>
                <a:close/>
                <a:moveTo>
                  <a:pt x="54000" y="1044825"/>
                </a:moveTo>
                <a:cubicBezTo>
                  <a:pt x="83823" y="1044825"/>
                  <a:pt x="108000" y="1069002"/>
                  <a:pt x="108000" y="1098825"/>
                </a:cubicBezTo>
                <a:cubicBezTo>
                  <a:pt x="108000" y="1128648"/>
                  <a:pt x="83823" y="1152825"/>
                  <a:pt x="54000" y="1152825"/>
                </a:cubicBezTo>
                <a:cubicBezTo>
                  <a:pt x="24177" y="1152825"/>
                  <a:pt x="0" y="1128648"/>
                  <a:pt x="0" y="1098825"/>
                </a:cubicBezTo>
                <a:cubicBezTo>
                  <a:pt x="0" y="1069002"/>
                  <a:pt x="24177" y="1044825"/>
                  <a:pt x="54000" y="1044825"/>
                </a:cubicBezTo>
                <a:close/>
                <a:moveTo>
                  <a:pt x="54000" y="835860"/>
                </a:moveTo>
                <a:cubicBezTo>
                  <a:pt x="83823" y="835860"/>
                  <a:pt x="108000" y="860037"/>
                  <a:pt x="108000" y="889860"/>
                </a:cubicBezTo>
                <a:cubicBezTo>
                  <a:pt x="108000" y="919683"/>
                  <a:pt x="83823" y="943860"/>
                  <a:pt x="54000" y="943860"/>
                </a:cubicBezTo>
                <a:cubicBezTo>
                  <a:pt x="24177" y="943860"/>
                  <a:pt x="0" y="919683"/>
                  <a:pt x="0" y="889860"/>
                </a:cubicBezTo>
                <a:cubicBezTo>
                  <a:pt x="0" y="860037"/>
                  <a:pt x="24177" y="835860"/>
                  <a:pt x="54000" y="835860"/>
                </a:cubicBezTo>
                <a:close/>
                <a:moveTo>
                  <a:pt x="54000" y="626895"/>
                </a:moveTo>
                <a:cubicBezTo>
                  <a:pt x="83823" y="626895"/>
                  <a:pt x="108000" y="651072"/>
                  <a:pt x="108000" y="680895"/>
                </a:cubicBezTo>
                <a:cubicBezTo>
                  <a:pt x="108000" y="710718"/>
                  <a:pt x="83823" y="734895"/>
                  <a:pt x="54000" y="734895"/>
                </a:cubicBezTo>
                <a:cubicBezTo>
                  <a:pt x="24177" y="734895"/>
                  <a:pt x="0" y="710718"/>
                  <a:pt x="0" y="680895"/>
                </a:cubicBezTo>
                <a:cubicBezTo>
                  <a:pt x="0" y="651072"/>
                  <a:pt x="24177" y="626895"/>
                  <a:pt x="54000" y="626895"/>
                </a:cubicBezTo>
                <a:close/>
                <a:moveTo>
                  <a:pt x="54000" y="417930"/>
                </a:moveTo>
                <a:cubicBezTo>
                  <a:pt x="83823" y="417930"/>
                  <a:pt x="108000" y="442107"/>
                  <a:pt x="108000" y="471930"/>
                </a:cubicBezTo>
                <a:cubicBezTo>
                  <a:pt x="108000" y="501753"/>
                  <a:pt x="83823" y="525930"/>
                  <a:pt x="54000" y="525930"/>
                </a:cubicBezTo>
                <a:cubicBezTo>
                  <a:pt x="24177" y="525930"/>
                  <a:pt x="0" y="501753"/>
                  <a:pt x="0" y="471930"/>
                </a:cubicBezTo>
                <a:cubicBezTo>
                  <a:pt x="0" y="442107"/>
                  <a:pt x="24177" y="417930"/>
                  <a:pt x="54000" y="417930"/>
                </a:cubicBezTo>
                <a:close/>
                <a:moveTo>
                  <a:pt x="54000" y="208965"/>
                </a:moveTo>
                <a:cubicBezTo>
                  <a:pt x="83823" y="208965"/>
                  <a:pt x="108000" y="233142"/>
                  <a:pt x="108000" y="262965"/>
                </a:cubicBezTo>
                <a:cubicBezTo>
                  <a:pt x="108000" y="292788"/>
                  <a:pt x="83823" y="316965"/>
                  <a:pt x="54000" y="316965"/>
                </a:cubicBezTo>
                <a:cubicBezTo>
                  <a:pt x="24177" y="316965"/>
                  <a:pt x="0" y="292788"/>
                  <a:pt x="0" y="262965"/>
                </a:cubicBezTo>
                <a:cubicBezTo>
                  <a:pt x="0" y="233142"/>
                  <a:pt x="24177" y="208965"/>
                  <a:pt x="54000" y="208965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5000"/>
            </a:schemeClr>
          </a:solidFill>
          <a:ln w="12700" cap="sq">
            <a:solidFill>
              <a:schemeClr val="accent1">
                <a:alpha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943477" y="936392"/>
            <a:ext cx="556716" cy="556716"/>
          </a:xfrm>
          <a:prstGeom prst="plus">
            <a:avLst>
              <a:gd name="adj" fmla="val 43579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1084127" y="5779444"/>
            <a:ext cx="857584" cy="800100"/>
          </a:xfrm>
          <a:prstGeom prst="corner">
            <a:avLst>
              <a:gd name="adj1" fmla="val 5830"/>
              <a:gd name="adj2" fmla="val 6128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398607" y="1126359"/>
            <a:ext cx="2941373" cy="4981598"/>
          </a:xfrm>
          <a:prstGeom prst="round2DiagRect">
            <a:avLst>
              <a:gd name="adj1" fmla="val 142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313512" y="1790700"/>
            <a:ext cx="294324" cy="3493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8625647" y="2042087"/>
            <a:ext cx="1813752" cy="445627"/>
          </a:xfrm>
          <a:custGeom>
            <a:avLst/>
            <a:gdLst>
              <a:gd name="connsiteX0" fmla="*/ 222814 w 1813752"/>
              <a:gd name="connsiteY0" fmla="*/ 0 h 445627"/>
              <a:gd name="connsiteX1" fmla="*/ 0 w 1813752"/>
              <a:gd name="connsiteY1" fmla="*/ 0 h 445627"/>
              <a:gd name="connsiteX2" fmla="*/ 222814 w 1813752"/>
              <a:gd name="connsiteY2" fmla="*/ 222814 h 445627"/>
              <a:gd name="connsiteX3" fmla="*/ 0 w 1813752"/>
              <a:gd name="connsiteY3" fmla="*/ 445627 h 445627"/>
              <a:gd name="connsiteX4" fmla="*/ 222814 w 1813752"/>
              <a:gd name="connsiteY4" fmla="*/ 445627 h 445627"/>
              <a:gd name="connsiteX5" fmla="*/ 445627 w 1813752"/>
              <a:gd name="connsiteY5" fmla="*/ 222814 h 445627"/>
              <a:gd name="connsiteX6" fmla="*/ 678855 w 1813752"/>
              <a:gd name="connsiteY6" fmla="*/ 0 h 445627"/>
              <a:gd name="connsiteX7" fmla="*/ 456041 w 1813752"/>
              <a:gd name="connsiteY7" fmla="*/ 0 h 445627"/>
              <a:gd name="connsiteX8" fmla="*/ 678855 w 1813752"/>
              <a:gd name="connsiteY8" fmla="*/ 222814 h 445627"/>
              <a:gd name="connsiteX9" fmla="*/ 456041 w 1813752"/>
              <a:gd name="connsiteY9" fmla="*/ 445627 h 445627"/>
              <a:gd name="connsiteX10" fmla="*/ 678855 w 1813752"/>
              <a:gd name="connsiteY10" fmla="*/ 445627 h 445627"/>
              <a:gd name="connsiteX11" fmla="*/ 901668 w 1813752"/>
              <a:gd name="connsiteY11" fmla="*/ 222814 h 445627"/>
              <a:gd name="connsiteX12" fmla="*/ 1134897 w 1813752"/>
              <a:gd name="connsiteY12" fmla="*/ 0 h 445627"/>
              <a:gd name="connsiteX13" fmla="*/ 912083 w 1813752"/>
              <a:gd name="connsiteY13" fmla="*/ 0 h 445627"/>
              <a:gd name="connsiteX14" fmla="*/ 1134897 w 1813752"/>
              <a:gd name="connsiteY14" fmla="*/ 222814 h 445627"/>
              <a:gd name="connsiteX15" fmla="*/ 912083 w 1813752"/>
              <a:gd name="connsiteY15" fmla="*/ 445627 h 445627"/>
              <a:gd name="connsiteX16" fmla="*/ 1134897 w 1813752"/>
              <a:gd name="connsiteY16" fmla="*/ 445627 h 445627"/>
              <a:gd name="connsiteX17" fmla="*/ 1357710 w 1813752"/>
              <a:gd name="connsiteY17" fmla="*/ 222814 h 445627"/>
              <a:gd name="connsiteX18" fmla="*/ 1590939 w 1813752"/>
              <a:gd name="connsiteY18" fmla="*/ 0 h 445627"/>
              <a:gd name="connsiteX19" fmla="*/ 1368125 w 1813752"/>
              <a:gd name="connsiteY19" fmla="*/ 0 h 445627"/>
              <a:gd name="connsiteX20" fmla="*/ 1590939 w 1813752"/>
              <a:gd name="connsiteY20" fmla="*/ 222814 h 445627"/>
              <a:gd name="connsiteX21" fmla="*/ 1368125 w 1813752"/>
              <a:gd name="connsiteY21" fmla="*/ 445627 h 445627"/>
              <a:gd name="connsiteX22" fmla="*/ 1590939 w 1813752"/>
              <a:gd name="connsiteY22" fmla="*/ 445627 h 445627"/>
              <a:gd name="connsiteX23" fmla="*/ 1813752 w 1813752"/>
              <a:gd name="connsiteY23" fmla="*/ 222814 h 445627"/>
            </a:gdLst>
            <a:ahLst/>
            <a:cxnLst/>
            <a:rect l="l" t="t" r="r" b="b"/>
            <a:pathLst>
              <a:path w="1813752" h="445627">
                <a:moveTo>
                  <a:pt x="222814" y="0"/>
                </a:moveTo>
                <a:lnTo>
                  <a:pt x="0" y="0"/>
                </a:lnTo>
                <a:lnTo>
                  <a:pt x="222814" y="222814"/>
                </a:lnTo>
                <a:lnTo>
                  <a:pt x="0" y="445627"/>
                </a:lnTo>
                <a:lnTo>
                  <a:pt x="222814" y="445627"/>
                </a:lnTo>
                <a:lnTo>
                  <a:pt x="445627" y="222814"/>
                </a:lnTo>
                <a:close/>
                <a:moveTo>
                  <a:pt x="678855" y="0"/>
                </a:moveTo>
                <a:lnTo>
                  <a:pt x="456041" y="0"/>
                </a:lnTo>
                <a:lnTo>
                  <a:pt x="678855" y="222814"/>
                </a:lnTo>
                <a:lnTo>
                  <a:pt x="456041" y="445627"/>
                </a:lnTo>
                <a:lnTo>
                  <a:pt x="678855" y="445627"/>
                </a:lnTo>
                <a:lnTo>
                  <a:pt x="901668" y="222814"/>
                </a:lnTo>
                <a:close/>
                <a:moveTo>
                  <a:pt x="1134897" y="0"/>
                </a:moveTo>
                <a:lnTo>
                  <a:pt x="912083" y="0"/>
                </a:lnTo>
                <a:lnTo>
                  <a:pt x="1134897" y="222814"/>
                </a:lnTo>
                <a:lnTo>
                  <a:pt x="912083" y="445627"/>
                </a:lnTo>
                <a:lnTo>
                  <a:pt x="1134897" y="445627"/>
                </a:lnTo>
                <a:lnTo>
                  <a:pt x="1357710" y="222814"/>
                </a:lnTo>
                <a:close/>
                <a:moveTo>
                  <a:pt x="1590939" y="0"/>
                </a:moveTo>
                <a:lnTo>
                  <a:pt x="1368125" y="0"/>
                </a:lnTo>
                <a:lnTo>
                  <a:pt x="1590939" y="222814"/>
                </a:lnTo>
                <a:lnTo>
                  <a:pt x="1368125" y="445627"/>
                </a:lnTo>
                <a:lnTo>
                  <a:pt x="1590939" y="445627"/>
                </a:lnTo>
                <a:lnTo>
                  <a:pt x="1813752" y="22281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241644" y="101664"/>
            <a:ext cx="1191879" cy="2633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1341120" y="1268730"/>
            <a:ext cx="3110230" cy="4867275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1562100"/>
            <a:ext cx="2971800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8838" y="1733940"/>
            <a:ext cx="7740651" cy="1797971"/>
          </a:xfrm>
          <a:prstGeom prst="roundRect">
            <a:avLst>
              <a:gd name="adj" fmla="val 6270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95000">
                <a:schemeClr val="accent1">
                  <a:lumMod val="60000"/>
                  <a:lumOff val="40000"/>
                  <a:alpha val="100000"/>
                </a:schemeClr>
              </a:gs>
            </a:gsLst>
            <a:lin ang="4200000" scaled="0"/>
          </a:gradFill>
          <a:ln cap="flat">
            <a:noFill/>
            <a:prstDash val="solid"/>
            <a:miter/>
          </a:ln>
          <a:effectLst>
            <a:outerShdw blurRad="431800" dist="266700" dir="2520000" sx="97000" sy="97000" algn="l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4523" y="1937695"/>
            <a:ext cx="72000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/>
              <a:t>Gait as an outward expression of emotion</a:t>
            </a:r>
            <a:endParaRPr kumimoji="1" lang="en-US" altLang="zh-CN" b="1"/>
          </a:p>
        </p:txBody>
      </p:sp>
      <p:sp>
        <p:nvSpPr>
          <p:cNvPr id="6" name="标题 1"/>
          <p:cNvSpPr txBox="1"/>
          <p:nvPr/>
        </p:nvSpPr>
        <p:spPr>
          <a:xfrm>
            <a:off x="1194524" y="2390619"/>
            <a:ext cx="7200000" cy="975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/>
              <a:t>Gait is a natural reflection of an individual's emotional state, 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zh-CN"/>
              <a:t>and different emotional states lead to changes in gait characteristics.</a:t>
            </a:r>
            <a:endParaRPr kumimoji="1" lang="en-US" altLang="zh-CN"/>
          </a:p>
        </p:txBody>
      </p:sp>
      <p:sp>
        <p:nvSpPr>
          <p:cNvPr id="7" name="标题 1"/>
          <p:cNvSpPr txBox="1"/>
          <p:nvPr/>
        </p:nvSpPr>
        <p:spPr>
          <a:xfrm>
            <a:off x="858839" y="3732489"/>
            <a:ext cx="6262158" cy="1797971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76020" y="3732530"/>
            <a:ext cx="5760085" cy="1797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/>
              <a:t> Existing methods on gait emotion recognition mainly leverage the posture information as input, but ignore the body movement, which contains complementary information for recognizing emotions evoked in the gait. </a:t>
            </a:r>
            <a:endParaRPr kumimoji="1" lang="en-US" altLang="zh-CN"/>
          </a:p>
        </p:txBody>
      </p:sp>
      <p:sp>
        <p:nvSpPr>
          <p:cNvPr id="10" name="标题 1"/>
          <p:cNvSpPr txBox="1"/>
          <p:nvPr/>
        </p:nvSpPr>
        <p:spPr>
          <a:xfrm>
            <a:off x="858837" y="1733940"/>
            <a:ext cx="59269" cy="1797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39700" dist="50800" algn="l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8837" y="3732489"/>
            <a:ext cx="59269" cy="179797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39700" dist="50800" algn="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59001" y="1262312"/>
            <a:ext cx="3361463" cy="514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85791" y="1184441"/>
            <a:ext cx="3361463" cy="5142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12405" y="1640840"/>
            <a:ext cx="3505835" cy="4565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Correlation between gait and mood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（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步态与情绪的关联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）</a:t>
            </a:r>
            <a:endParaRPr kumimoji="1" lang="zh-CN" altLang="en-US" sz="1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5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405" y="1734185"/>
            <a:ext cx="3506470" cy="4124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647065"/>
            <a:ext cx="5494020" cy="5440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0505" y="2157095"/>
            <a:ext cx="527812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In this paper, we propose a Bilateral Posture and Movement Graph Convolutional Network (BPM-GCN) that consists of two parallel streams, namely posture stream and movement stream, to recognize emotions from two views.</a:t>
            </a:r>
            <a:endParaRPr lang="en-US" altLang="zh-CN" sz="2000" b="1"/>
          </a:p>
          <a:p>
            <a:r>
              <a:rPr lang="zh-CN" altLang="en-US" sz="1200" b="1"/>
              <a:t>在本文中，我们提出了一种双侧姿态和运动图卷积网络（</a:t>
            </a:r>
            <a:r>
              <a:rPr lang="en-US" altLang="zh-CN" sz="1200" b="1"/>
              <a:t>BPM-GCN</a:t>
            </a:r>
            <a:r>
              <a:rPr lang="zh-CN" altLang="en-US" sz="1200" b="1"/>
              <a:t>），它由两个平行流（即姿态流和运动流）组成，可从两个视角识别情绪。</a:t>
            </a:r>
            <a:endParaRPr lang="zh-CN" altLang="en-US" sz="1200" b="1"/>
          </a:p>
        </p:txBody>
      </p:sp>
      <p:sp>
        <p:nvSpPr>
          <p:cNvPr id="7" name="文本框 6"/>
          <p:cNvSpPr txBox="1"/>
          <p:nvPr/>
        </p:nvSpPr>
        <p:spPr>
          <a:xfrm>
            <a:off x="7117080" y="5678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16763" y="91440"/>
            <a:ext cx="493839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have they done?</a:t>
            </a:r>
            <a:endParaRPr lang="en-US" altLang="zh-CN" sz="40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3534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6620" y="3691890"/>
            <a:ext cx="3025140" cy="73025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" panose="020B0500000000000000" charset="-122"/>
              </a:rPr>
              <a:t>姿势流和运动流，分别处理姿势和运动信息。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753383" y="1645594"/>
            <a:ext cx="1311954" cy="13119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47257" y="1960278"/>
            <a:ext cx="724206" cy="6825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02763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96130" y="3643630"/>
            <a:ext cx="3025140" cy="952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b="1">
                <a:latin typeface="微软雅黑" panose="020B0503020204020204" charset="-122"/>
                <a:ea typeface="微软雅黑" panose="020B0503020204020204" charset="-122"/>
              </a:rPr>
              <a:t>设计了一种新的基于手工设计特征的回归约束</a:t>
            </a:r>
            <a:endParaRPr kumimoji="1"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452612" y="1645594"/>
            <a:ext cx="1311954" cy="13119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991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33105" y="3950335"/>
            <a:ext cx="3025140" cy="4711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速度- 加速度对的图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151840" y="1645594"/>
            <a:ext cx="1311954" cy="13119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93362" y="1941569"/>
            <a:ext cx="630455" cy="72000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47817" y="1941569"/>
            <a:ext cx="720001" cy="72000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2905" y="3031371"/>
            <a:ext cx="30253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Two-stream parallel processing mechanism</a:t>
            </a:r>
            <a:endParaRPr kumimoji="1" lang="en-US" altLang="zh-CN" sz="16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5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295005" y="2957830"/>
            <a:ext cx="3025140" cy="825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Emotional intensity description of movement flow</a:t>
            </a:r>
            <a:endParaRPr kumimoji="1" lang="en-US" altLang="zh-CN" sz="16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5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592405" y="3031371"/>
            <a:ext cx="30253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/>
              <a:t>Emotional knowledge distillation of postural flow</a:t>
            </a:r>
            <a:endParaRPr kumimoji="1" lang="en-US" altLang="zh-CN" b="1"/>
          </a:p>
        </p:txBody>
      </p:sp>
      <p:sp>
        <p:nvSpPr>
          <p:cNvPr id="19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sym typeface="+mn-ea"/>
              </a:rPr>
              <a:t>BPM-GCN Architecture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2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4620895"/>
            <a:ext cx="3231515" cy="10267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5" y="4726305"/>
            <a:ext cx="3896995" cy="1054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45" y="4851400"/>
            <a:ext cx="4105910" cy="796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 flipH="1">
            <a:off x="2582535" y="3830100"/>
            <a:ext cx="5040000" cy="2304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558346" y="1315640"/>
            <a:ext cx="5040000" cy="2304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7987" y="5571798"/>
            <a:ext cx="648000" cy="648000"/>
          </a:xfrm>
          <a:prstGeom prst="rect">
            <a:avLst/>
          </a:prstGeom>
          <a:noFill/>
          <a:ln w="635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918346" y="16766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Emotion-Gait数据集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918346" y="2116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在Emotion- Gait数据集上进行实验，验证BPM- GCN的有效性。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2942535" y="4181345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性能提升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2942535" y="4621619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BPM- GCN在准确率上至少提高了4.59%，显著超越了最先进的方法。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  <a:sym typeface="+mn-ea"/>
              </a:rPr>
              <a:t>Performance improvement (experimental results)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5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348615" y="1585114"/>
            <a:ext cx="4295140" cy="1853411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58380" y="4036060"/>
            <a:ext cx="4582160" cy="1903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03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4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5.xml><?xml version="1.0" encoding="utf-8"?>
<p:tagLst xmlns:p="http://schemas.openxmlformats.org/presentationml/2006/main">
  <p:tag name="TIMING" val="|0.1|0|0|0.2|0"/>
</p:tagLst>
</file>

<file path=ppt/tags/tag106.xml><?xml version="1.0" encoding="utf-8"?>
<p:tagLst xmlns:p="http://schemas.openxmlformats.org/presentationml/2006/main">
  <p:tag name="TIMING" val="|13|0.6|10.4"/>
</p:tagLst>
</file>

<file path=ppt/tags/tag107.xml><?xml version="1.0" encoding="utf-8"?>
<p:tagLst xmlns:p="http://schemas.openxmlformats.org/presentationml/2006/main">
  <p:tag name="TIMING" val="|13|0.6|10.4"/>
</p:tagLst>
</file>

<file path=ppt/tags/tag108.xml><?xml version="1.0" encoding="utf-8"?>
<p:tagLst xmlns:p="http://schemas.openxmlformats.org/presentationml/2006/main">
  <p:tag name="TIMING" val="|13|0.6|10.4"/>
</p:tagLst>
</file>

<file path=ppt/tags/tag109.xml><?xml version="1.0" encoding="utf-8"?>
<p:tagLst xmlns:p="http://schemas.openxmlformats.org/presentationml/2006/main">
  <p:tag name="TIMING" val="|13|0.6|10.4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10.xml><?xml version="1.0" encoding="utf-8"?>
<p:tagLst xmlns:p="http://schemas.openxmlformats.org/presentationml/2006/main">
  <p:tag name="TIMING" val="|13|0.6|10.4"/>
</p:tagLst>
</file>

<file path=ppt/tags/tag111.xml><?xml version="1.0" encoding="utf-8"?>
<p:tagLst xmlns:p="http://schemas.openxmlformats.org/presentationml/2006/main">
  <p:tag name="TIMING" val="|13|0.6|10.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TIMING" val="|0.1|0|0|0.2|0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TIMING" val="|0.1|0|0|0.2|0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TIMING" val="|0.1|0|0|0.2|0"/>
</p:tagLst>
</file>

<file path=ppt/tags/tag118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19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2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3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4.xml><?xml version="1.0" encoding="utf-8"?>
<p:tagLst xmlns:p="http://schemas.openxmlformats.org/presentationml/2006/main">
  <p:tag name="TIMING" val="|0.1|0|0|0.2|0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IMING" val="|0.1|0|0|0.2|0"/>
</p:tagLst>
</file>

<file path=ppt/tags/tag127.xml><?xml version="1.0" encoding="utf-8"?>
<p:tagLst xmlns:p="http://schemas.openxmlformats.org/presentationml/2006/main">
  <p:tag name="KSO_WPP_MARK_KEY" val="2aaf42ed-1dcc-47fa-8bd8-205f62f4d456"/>
  <p:tag name="COMMONDATA" val="eyJoZGlkIjoiOTVjYTJhYjYxMzk4NDY5OTk4Y2FhYWI4NDhkYzQ4YTkifQ=="/>
</p:tagLst>
</file>

<file path=ppt/tags/tag13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4.xml><?xml version="1.0" encoding="utf-8"?>
<p:tagLst xmlns:p="http://schemas.openxmlformats.org/presentationml/2006/main">
  <p:tag name="TIMING" val="|0.1|0|0|0.2|0"/>
</p:tagLst>
</file>

<file path=ppt/tags/tag15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6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7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8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9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20.xml><?xml version="1.0" encoding="utf-8"?>
<p:tagLst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21.xml><?xml version="1.0" encoding="utf-8"?>
<p:tagLst xmlns:p="http://schemas.openxmlformats.org/presentationml/2006/main">
  <p:tag name="KSO_WM_UNIT_PLACING_PICTURE_USER_VIEWPORT" val="{&quot;height&quot;:2918.758075892227,&quot;width&quot;:6764}"/>
  <p:tag name="KSO_WM_UNIT_PLACING_PICTURE_USER_RELATIVERECTANGLE" val="{&quot;bottom&quot;:0,&quot;left&quot;:0,&quot;right&quot;:0,&quot;top&quot;:0}"/>
  <p:tag name="KSO_WM_UNIT_PLACING_PICTURE_COLLAGE_RELATIVERECTANGLE" val="{&quot;height&quot;:2918.758075892227,&quot;width&quot;:6764}"/>
  <p:tag name="KSO_WM_UNIT_PLACING_PICTURE_COLLAGE_VIEWPORT" val="{&quot;height&quot;:3059,&quot;width&quot;:7089}"/>
  <p:tag name="KSO_WM_UNIT_PLACING_PICTURE_INFO" val="{&quot;code&quot;:&quot;[1]&quot;,&quot;full_picture&quot;:false,&quot;last_crop_picture&quot;:&quot;[1]&quot;,&quot;scheme&quot;:&quot;1-1&quot;,&quot;spacing&quot;:5}"/>
  <p:tag name="KSO_WM_UNIT_PLACING_PICTURE" val="230629.201"/>
  <p:tag name="KSO_WM_BEAUTIFY_FLAG" val=""/>
  <p:tag name="KSO_WM_UNIT_INDEX" val=""/>
  <p:tag name="KSO_WM_UNIT_ID" val=""/>
  <p:tag name="PICID" val="{f354fca6-d5c1-4f67-9473-38f031e1d190}"/>
</p:tagLst>
</file>

<file path=ppt/tags/tag22.xml><?xml version="1.0" encoding="utf-8"?>
<p:tagLst xmlns:p="http://schemas.openxmlformats.org/presentationml/2006/main">
  <p:tag name="PICID" val="{48cd625c-5a98-42ac-bf65-3c6dd0075152}"/>
  <p:tag name="KSO_WM_UNIT_PLACING_PICTURE_USER_VIEWPORT" val="{&quot;height&quot;:3708,&quot;width&quot;:8928}"/>
</p:tagLst>
</file>

<file path=ppt/tags/tag23.xml><?xml version="1.0" encoding="utf-8"?>
<p:tagLst xmlns:p="http://schemas.openxmlformats.org/presentationml/2006/main">
  <p:tag name="KSO_WM_UNIT_PIC_EFFECT" val="1"/>
  <p:tag name="KSO_WM_UNIT_PLACING_PICTURE_USER_VIEWPORT" val="{&quot;height&quot;:3990.3255512428536,&quot;width&quot;:8429.818817474894}"/>
</p:tagLst>
</file>

<file path=ppt/tags/tag24.xml><?xml version="1.0" encoding="utf-8"?>
<p:tagLst xmlns:p="http://schemas.openxmlformats.org/presentationml/2006/main">
  <p:tag name="KSO_WM_BEAUTIFY_FLAG" val="#wm#"/>
  <p:tag name="KSO_WM_UNIT_VALUE" val="1190*25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73_1*d*1"/>
  <p:tag name="KSO_WM_TEMPLATE_CATEGORY" val="custom"/>
  <p:tag name="KSO_WM_TEMPLATE_INDEX" val="20238573"/>
  <p:tag name="KSO_WM_UNIT_LAYERLEVEL" val="1"/>
  <p:tag name="KSO_WM_TAG_VERSION" val="3.0"/>
  <p:tag name="KSO_WM_UNIT_PIC_EFFECT" val="1"/>
  <p:tag name="PICID" val="{a72f0400-1ece-4a6c-9dd5-2b0af82808f8}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73_1*i*1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73_1*i*2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73_1*i*3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73_1*i*4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9.xml><?xml version="1.0" encoding="utf-8"?>
<p:tagLst xmlns:p="http://schemas.openxmlformats.org/presentationml/2006/main">
  <p:tag name="PICID" val="{2994836c-3b80-4d23-87c8-3d4875959fa5}"/>
  <p:tag name="KSO_WM_UNIT_PLACING_PICTURE_USER_VIEWPORT" val="{&quot;height&quot;:2052,&quot;width&quot;:9000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1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34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5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6.xml><?xml version="1.0" encoding="utf-8"?>
<p:tagLst xmlns:p="http://schemas.openxmlformats.org/presentationml/2006/main">
  <p:tag name="TIMING" val="|0.1|0|0|0.2|0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45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6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7.xml><?xml version="1.0" encoding="utf-8"?>
<p:tagLst xmlns:p="http://schemas.openxmlformats.org/presentationml/2006/main">
  <p:tag name="TIMING" val="|0.1|0|0|0.2|0"/>
</p:tagLst>
</file>

<file path=ppt/tags/tag48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0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1.xml><?xml version="1.0" encoding="utf-8"?>
<p:tagLst xmlns:p="http://schemas.openxmlformats.org/presentationml/2006/main">
  <p:tag name="TIMING" val="|0.1|0|0|0.2|0"/>
</p:tagLst>
</file>

<file path=ppt/tags/tag5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55.xml><?xml version="1.0" encoding="utf-8"?>
<p:tagLst xmlns:p="http://schemas.openxmlformats.org/presentationml/2006/main">
  <p:tag name="TIMING" val="|0.1|0|0|0.2|0"/>
</p:tagLst>
</file>

<file path=ppt/tags/tag56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59.xml><?xml version="1.0" encoding="utf-8"?>
<p:tagLst xmlns:p="http://schemas.openxmlformats.org/presentationml/2006/main">
  <p:tag name="TIMING" val="|0.1|0|0|0.2|0"/>
</p:tagLst>
</file>

<file path=ppt/tags/tag6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0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3.xml><?xml version="1.0" encoding="utf-8"?>
<p:tagLst xmlns:p="http://schemas.openxmlformats.org/presentationml/2006/main">
  <p:tag name="TIMING" val="|0.1|0|0|0.2|0"/>
</p:tagLst>
</file>

<file path=ppt/tags/tag64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7.xml><?xml version="1.0" encoding="utf-8"?>
<p:tagLst xmlns:p="http://schemas.openxmlformats.org/presentationml/2006/main">
  <p:tag name="TIMING" val="|0.1|0|0|0.2|0"/>
</p:tagLst>
</file>

<file path=ppt/tags/tag68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IMING" val="|0.1|0|0|0.2|0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71.xml><?xml version="1.0" encoding="utf-8"?>
<p:tagLst xmlns:p="http://schemas.openxmlformats.org/presentationml/2006/main">
  <p:tag name="TIMING" val="|0.1|0|0|0.2|0"/>
</p:tagLst>
</file>

<file path=ppt/tags/tag72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75.xml><?xml version="1.0" encoding="utf-8"?>
<p:tagLst xmlns:p="http://schemas.openxmlformats.org/presentationml/2006/main">
  <p:tag name="TIMING" val="|0.1|0|0|0.2|0"/>
</p:tagLst>
</file>

<file path=ppt/tags/tag76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79.xml><?xml version="1.0" encoding="utf-8"?>
<p:tagLst xmlns:p="http://schemas.openxmlformats.org/presentationml/2006/main">
  <p:tag name="TIMING" val="|0.1|0|0|0.2|0"/>
</p:tagLst>
</file>

<file path=ppt/tags/tag8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0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1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84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5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6.xml><?xml version="1.0" encoding="utf-8"?>
<p:tagLst xmlns:p="http://schemas.openxmlformats.org/presentationml/2006/main">
  <p:tag name="TIMING" val="|0.1|0|0|0.2|0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TIMING" val="|0.1|0|0|0.2|0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90.xml><?xml version="1.0" encoding="utf-8"?>
<p:tagLst xmlns:p="http://schemas.openxmlformats.org/presentationml/2006/main">
  <p:tag name="TIMING" val="|0.1|0|0|0.2|0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TIMING" val="|0.1|0|0|0.2|0"/>
</p:tagLst>
</file>

<file path=ppt/tags/tag93.xml><?xml version="1.0" encoding="utf-8"?>
<p:tagLst xmlns:p="http://schemas.openxmlformats.org/presentationml/2006/main">
  <p:tag name="KSO_WM_DIAGRAM_VIRTUALLY_FRAME" val="{&quot;height&quot;:320.35,&quot;left&quot;:400.3,&quot;top&quot;:130.75,&quot;width&quot;:524.9}"/>
</p:tagLst>
</file>

<file path=ppt/tags/tag94.xml><?xml version="1.0" encoding="utf-8"?>
<p:tagLst xmlns:p="http://schemas.openxmlformats.org/presentationml/2006/main">
  <p:tag name="KSO_WM_DIAGRAM_VIRTUALLY_FRAME" val="{&quot;height&quot;:320.35,&quot;left&quot;:400.3,&quot;top&quot;:130.75,&quot;width&quot;:524.9}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TIMING" val="|0.1|0|0|0.2|0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TIMING" val="|0.1|0|0|0.2|0"/>
</p:tagLst>
</file>

<file path=ppt/tags/tag99.xml><?xml version="1.0" encoding="utf-8"?>
<p:tagLst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9847</Words>
  <Application>WPS 演示</Application>
  <PresentationFormat>宽屏</PresentationFormat>
  <Paragraphs>595</Paragraphs>
  <Slides>45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6" baseType="lpstr">
      <vt:lpstr>Arial</vt:lpstr>
      <vt:lpstr>宋体</vt:lpstr>
      <vt:lpstr>Wingdings</vt:lpstr>
      <vt:lpstr>Times New Roman</vt:lpstr>
      <vt:lpstr>等线</vt:lpstr>
      <vt:lpstr>微软雅黑</vt:lpstr>
      <vt:lpstr>Source Han Sans CN Bold</vt:lpstr>
      <vt:lpstr>Source Han Sans</vt:lpstr>
      <vt:lpstr>思源黑体 CN Normal</vt:lpstr>
      <vt:lpstr>Calibri</vt:lpstr>
      <vt:lpstr>Arial Unicode MS</vt:lpstr>
      <vt:lpstr>Calibri Light</vt:lpstr>
      <vt:lpstr>-apple-system</vt:lpstr>
      <vt:lpstr>Segoe Print</vt:lpstr>
      <vt:lpstr>PingFang-SC-Regular</vt:lpstr>
      <vt:lpstr>华文新魏</vt:lpstr>
      <vt:lpstr>NimbusRomNo9L-Medi</vt:lpstr>
      <vt:lpstr>方正小标宋简体</vt:lpstr>
      <vt:lpstr>汉仪颜楷简</vt:lpstr>
      <vt:lpstr>NimbusRomNo9L-ReguItal</vt:lpstr>
      <vt:lpstr>华康行楷体 W5</vt:lpstr>
      <vt:lpstr>楷体</vt:lpstr>
      <vt:lpstr>Modern No. 20</vt:lpstr>
      <vt:lpstr>NimbusRomNo9L-Regu</vt:lpstr>
      <vt:lpstr>Cambria Math</vt:lpstr>
      <vt:lpstr>CMSY10</vt:lpstr>
      <vt:lpstr>Arial Rounded MT Bold</vt:lpstr>
      <vt:lpstr>PMingLiU</vt:lpstr>
      <vt:lpstr>黑体</vt:lpstr>
      <vt:lpstr>等线 Light</vt:lpstr>
      <vt:lpstr>Office Theme</vt:lpstr>
      <vt:lpstr> Looking into Gait for Perceiving Emotions via Bilateral Posture and Movement Graph Convolutional Networks</vt:lpstr>
      <vt:lpstr>1. Authors &amp; Abstract</vt:lpstr>
      <vt:lpstr>1. Authors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Gait Emotion Recognition</vt:lpstr>
      <vt:lpstr>Gait Emotion Recognition</vt:lpstr>
      <vt:lpstr>Gait Emotion Recognition</vt:lpstr>
      <vt:lpstr>Gait Emotion Recognition</vt:lpstr>
      <vt:lpstr>Gait Emotion Recognition</vt:lpstr>
      <vt:lpstr>Skeleton-based Action Recognition</vt:lpstr>
      <vt:lpstr>Skeleton-based Action Recognition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Performance Impoevement</vt:lpstr>
      <vt:lpstr>To</vt:lpstr>
      <vt:lpstr>1. Title &amp; Abstract</vt:lpstr>
      <vt:lpstr>PowerPoint 演示文稿</vt:lpstr>
      <vt:lpstr> Thanks for your attention</vt:lpstr>
    </vt:vector>
  </TitlesOfParts>
  <Company>City University of Hong Kong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5G移动通信网络室内分布系统规划建模及快速算法研究</dc:title>
  <dc:creator>LI Genghui</dc:creator>
  <cp:lastModifiedBy>e°</cp:lastModifiedBy>
  <cp:revision>511</cp:revision>
  <dcterms:created xsi:type="dcterms:W3CDTF">2021-04-18T01:49:00Z</dcterms:created>
  <dcterms:modified xsi:type="dcterms:W3CDTF">2024-12-12T16:39:56Z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E2B706024357448A8524803D0A59C4A5_13</vt:lpwstr>
  </property>
  <property fmtid="{D5CDD505-2E9C-101B-9397-08002B2CF9AE}" pid="3" name="KSOProductBuildVer">
    <vt:lpwstr>2052-12.1.0.19302</vt:lpwstr>
  </property>
</Properties>
</file>